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9" r:id="rId1"/>
  </p:sldMasterIdLst>
  <p:sldIdLst>
    <p:sldId id="272" r:id="rId2"/>
    <p:sldId id="256" r:id="rId3"/>
    <p:sldId id="257" r:id="rId4"/>
    <p:sldId id="258" r:id="rId5"/>
    <p:sldId id="259" r:id="rId6"/>
    <p:sldId id="260" r:id="rId7"/>
    <p:sldId id="261" r:id="rId8"/>
    <p:sldId id="262" r:id="rId9"/>
    <p:sldId id="263" r:id="rId10"/>
    <p:sldId id="264" r:id="rId11"/>
    <p:sldId id="265" r:id="rId12"/>
    <p:sldId id="271" r:id="rId13"/>
    <p:sldId id="266" r:id="rId14"/>
    <p:sldId id="267" r:id="rId15"/>
    <p:sldId id="268"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839168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16648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2680368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106899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2895895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3648249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026047-A691-403B-BBFA-D72CCCB90508}" type="slidenum">
              <a:rPr lang="en-IN" smtClean="0"/>
              <a:pPr/>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8187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354242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341055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C547A-7F5D-4B06-A8EB-12A4542FA65D}" type="datetimeFigureOut">
              <a:rPr lang="en-IN" smtClean="0"/>
              <a:pPr/>
              <a:t>16-10-2021</a:t>
            </a:fld>
            <a:endParaRPr lang="en-IN"/>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IN"/>
          </a:p>
        </p:txBody>
      </p:sp>
      <p:sp>
        <p:nvSpPr>
          <p:cNvPr id="7" name="Slide Number Placeholder 6"/>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443241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341C547A-7F5D-4B06-A8EB-12A4542FA65D}" type="datetimeFigureOut">
              <a:rPr lang="en-IN" smtClean="0"/>
              <a:pPr/>
              <a:t>16-10-2021</a:t>
            </a:fld>
            <a:endParaRPr lang="en-IN"/>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2B026047-A691-403B-BBFA-D72CCCB90508}" type="slidenum">
              <a:rPr lang="en-IN" smtClean="0"/>
              <a:pPr/>
              <a:t>‹#›</a:t>
            </a:fld>
            <a:endParaRPr lang="en-IN"/>
          </a:p>
        </p:txBody>
      </p:sp>
    </p:spTree>
    <p:extLst>
      <p:ext uri="{BB962C8B-B14F-4D97-AF65-F5344CB8AC3E}">
        <p14:creationId xmlns:p14="http://schemas.microsoft.com/office/powerpoint/2010/main" val="3203855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41C547A-7F5D-4B06-A8EB-12A4542FA65D}" type="datetimeFigureOut">
              <a:rPr lang="en-IN" smtClean="0"/>
              <a:pPr/>
              <a:t>16-10-2021</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B026047-A691-403B-BBFA-D72CCCB90508}" type="slidenum">
              <a:rPr lang="en-IN" smtClean="0"/>
              <a:pPr/>
              <a:t>‹#›</a:t>
            </a:fld>
            <a:endParaRPr lang="en-IN"/>
          </a:p>
        </p:txBody>
      </p:sp>
    </p:spTree>
    <p:extLst>
      <p:ext uri="{BB962C8B-B14F-4D97-AF65-F5344CB8AC3E}">
        <p14:creationId xmlns:p14="http://schemas.microsoft.com/office/powerpoint/2010/main" val="2441144824"/>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4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7.xml"/><Relationship Id="rId7" Type="http://schemas.openxmlformats.org/officeDocument/2006/relationships/image" Target="../media/image4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2.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www.ibm.com/cloud/learn/machine-learning"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11" Type="http://schemas.openxmlformats.org/officeDocument/2006/relationships/image" Target="../media/image2.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rategies for Dealing with E-Mail Spam | Penplusbytes | Leader in  promotion of effective governance using new digital technologies in Africa">
            <a:extLst>
              <a:ext uri="{FF2B5EF4-FFF2-40B4-BE49-F238E27FC236}">
                <a16:creationId xmlns:a16="http://schemas.microsoft.com/office/drawing/2014/main" id="{757734BD-8031-466A-B0AD-C963842C6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F7B6E8-36F0-43EA-BC65-5D030B27AE05}"/>
              </a:ext>
            </a:extLst>
          </p:cNvPr>
          <p:cNvSpPr txBox="1"/>
          <p:nvPr/>
        </p:nvSpPr>
        <p:spPr>
          <a:xfrm>
            <a:off x="71019" y="736847"/>
            <a:ext cx="12192001" cy="923330"/>
          </a:xfrm>
          <a:prstGeom prst="rect">
            <a:avLst/>
          </a:prstGeom>
          <a:noFill/>
        </p:spPr>
        <p:txBody>
          <a:bodyPr wrap="square">
            <a:spAutoFit/>
          </a:bodyPr>
          <a:lstStyle/>
          <a:p>
            <a:r>
              <a:rPr lang="en-US" sz="5400" b="1" dirty="0">
                <a:solidFill>
                  <a:srgbClr val="002060"/>
                </a:solidFill>
                <a:latin typeface="Bradley Hand ITC" panose="03070402050302030203" pitchFamily="66" charset="0"/>
              </a:rPr>
              <a:t>            </a:t>
            </a:r>
            <a:r>
              <a:rPr lang="en-US" sz="4000" b="1" dirty="0">
                <a:solidFill>
                  <a:schemeClr val="accent1">
                    <a:lumMod val="40000"/>
                    <a:lumOff val="60000"/>
                  </a:schemeClr>
                </a:solidFill>
                <a:highlight>
                  <a:srgbClr val="000000"/>
                </a:highlight>
                <a:latin typeface="Bradley Hand ITC" panose="03070402050302030203" pitchFamily="66" charset="0"/>
              </a:rPr>
              <a:t>ABUSIVE EMAIL CLASSIFICATION</a:t>
            </a:r>
            <a:endParaRPr lang="en-IN" sz="4000" dirty="0">
              <a:solidFill>
                <a:schemeClr val="accent1">
                  <a:lumMod val="40000"/>
                  <a:lumOff val="60000"/>
                </a:schemeClr>
              </a:solidFill>
              <a:highlight>
                <a:srgbClr val="000000"/>
              </a:highlight>
            </a:endParaRPr>
          </a:p>
        </p:txBody>
      </p:sp>
      <p:pic>
        <p:nvPicPr>
          <p:cNvPr id="8" name="Audio 7">
            <a:hlinkClick r:id="" action="ppaction://media"/>
            <a:extLst>
              <a:ext uri="{FF2B5EF4-FFF2-40B4-BE49-F238E27FC236}">
                <a16:creationId xmlns:a16="http://schemas.microsoft.com/office/drawing/2014/main" id="{4108AE7C-363F-46DA-BBD7-3B0F409C10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1651713"/>
      </p:ext>
    </p:extLst>
  </p:cSld>
  <p:clrMapOvr>
    <a:masterClrMapping/>
  </p:clrMapOvr>
  <mc:AlternateContent xmlns:mc="http://schemas.openxmlformats.org/markup-compatibility/2006" xmlns:p14="http://schemas.microsoft.com/office/powerpoint/2010/main">
    <mc:Choice Requires="p14">
      <p:transition spd="slow" p14:dur="2000" advTm="11701"/>
    </mc:Choice>
    <mc:Fallback xmlns="">
      <p:transition spd="slow" advTm="11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779" y="126125"/>
            <a:ext cx="1975946" cy="400110"/>
          </a:xfrm>
          <a:prstGeom prst="rect">
            <a:avLst/>
          </a:prstGeom>
        </p:spPr>
        <p:txBody>
          <a:bodyPr wrap="square">
            <a:spAutoFit/>
          </a:bodyPr>
          <a:lstStyle/>
          <a:p>
            <a:r>
              <a:rPr lang="en-US" sz="2000" b="1" u="sng" dirty="0" err="1">
                <a:latin typeface="Bradley Hand ITC" pitchFamily="66" charset="0"/>
              </a:rPr>
              <a:t>Vectorization</a:t>
            </a:r>
            <a:endParaRPr lang="en-US" sz="2000" b="1" u="sng" dirty="0">
              <a:latin typeface="Bradley Hand ITC" pitchFamily="66" charset="0"/>
            </a:endParaRPr>
          </a:p>
        </p:txBody>
      </p:sp>
      <p:sp>
        <p:nvSpPr>
          <p:cNvPr id="4" name="Rectangle 3"/>
          <p:cNvSpPr/>
          <p:nvPr/>
        </p:nvSpPr>
        <p:spPr>
          <a:xfrm>
            <a:off x="1" y="525516"/>
            <a:ext cx="5002924" cy="830997"/>
          </a:xfrm>
          <a:prstGeom prst="rect">
            <a:avLst/>
          </a:prstGeom>
        </p:spPr>
        <p:txBody>
          <a:bodyPr wrap="square">
            <a:spAutoFit/>
          </a:bodyPr>
          <a:lstStyle/>
          <a:p>
            <a:r>
              <a:rPr lang="en-US" sz="1600" dirty="0">
                <a:latin typeface="Bookman Old Style" pitchFamily="18" charset="0"/>
              </a:rPr>
              <a:t>~ It is used to transform a given text into a vector on the basis of the frequency (count) of each word that occurs in the entire text.</a:t>
            </a:r>
          </a:p>
        </p:txBody>
      </p:sp>
      <p:sp>
        <p:nvSpPr>
          <p:cNvPr id="7" name="Rectangle 6"/>
          <p:cNvSpPr/>
          <p:nvPr/>
        </p:nvSpPr>
        <p:spPr>
          <a:xfrm>
            <a:off x="5150069" y="252249"/>
            <a:ext cx="3647089" cy="400110"/>
          </a:xfrm>
          <a:prstGeom prst="rect">
            <a:avLst/>
          </a:prstGeom>
        </p:spPr>
        <p:txBody>
          <a:bodyPr wrap="square">
            <a:spAutoFit/>
          </a:bodyPr>
          <a:lstStyle/>
          <a:p>
            <a:r>
              <a:rPr lang="en-US" sz="2000" b="1" u="sng" dirty="0">
                <a:latin typeface="Bradley Hand ITC" pitchFamily="66" charset="0"/>
              </a:rPr>
              <a:t>TFIDF Transformer</a:t>
            </a:r>
          </a:p>
        </p:txBody>
      </p:sp>
      <p:sp>
        <p:nvSpPr>
          <p:cNvPr id="9" name="Rectangle 8"/>
          <p:cNvSpPr/>
          <p:nvPr/>
        </p:nvSpPr>
        <p:spPr>
          <a:xfrm>
            <a:off x="5065986" y="704193"/>
            <a:ext cx="5402316" cy="1169551"/>
          </a:xfrm>
          <a:prstGeom prst="rect">
            <a:avLst/>
          </a:prstGeom>
        </p:spPr>
        <p:txBody>
          <a:bodyPr wrap="square">
            <a:spAutoFit/>
          </a:bodyPr>
          <a:lstStyle/>
          <a:p>
            <a:r>
              <a:rPr lang="en-US" sz="1400" dirty="0">
                <a:latin typeface="Bookman Old Style" pitchFamily="18" charset="0"/>
              </a:rPr>
              <a:t>~ TF-IDF is a technique which is used to find meaning of sentences consisting of words and cancels out the </a:t>
            </a:r>
            <a:r>
              <a:rPr lang="en-US" sz="1400" dirty="0" err="1">
                <a:latin typeface="Bookman Old Style" pitchFamily="18" charset="0"/>
              </a:rPr>
              <a:t>incapabilities</a:t>
            </a:r>
            <a:r>
              <a:rPr lang="en-US" sz="1400" dirty="0">
                <a:latin typeface="Bookman Old Style" pitchFamily="18" charset="0"/>
              </a:rPr>
              <a:t> of Bag of Words technique which is good for text classification or for helping a machine read words in numbers.</a:t>
            </a:r>
          </a:p>
        </p:txBody>
      </p:sp>
      <p:pic>
        <p:nvPicPr>
          <p:cNvPr id="10" name="Picture 9" descr="1.PNG"/>
          <p:cNvPicPr>
            <a:picLocks noChangeAspect="1"/>
          </p:cNvPicPr>
          <p:nvPr/>
        </p:nvPicPr>
        <p:blipFill>
          <a:blip r:embed="rId4"/>
          <a:stretch>
            <a:fillRect/>
          </a:stretch>
        </p:blipFill>
        <p:spPr>
          <a:xfrm>
            <a:off x="131903" y="1502979"/>
            <a:ext cx="4650304" cy="3935606"/>
          </a:xfrm>
          <a:prstGeom prst="rect">
            <a:avLst/>
          </a:prstGeom>
        </p:spPr>
      </p:pic>
      <p:pic>
        <p:nvPicPr>
          <p:cNvPr id="11" name="Picture 10" descr="2.PNG"/>
          <p:cNvPicPr>
            <a:picLocks noChangeAspect="1"/>
          </p:cNvPicPr>
          <p:nvPr/>
        </p:nvPicPr>
        <p:blipFill>
          <a:blip r:embed="rId5"/>
          <a:stretch>
            <a:fillRect/>
          </a:stretch>
        </p:blipFill>
        <p:spPr>
          <a:xfrm>
            <a:off x="6146242" y="1734206"/>
            <a:ext cx="3281537" cy="2017987"/>
          </a:xfrm>
          <a:prstGeom prst="rect">
            <a:avLst/>
          </a:prstGeom>
        </p:spPr>
      </p:pic>
      <p:sp>
        <p:nvSpPr>
          <p:cNvPr id="12" name="Rectangle 11"/>
          <p:cNvSpPr/>
          <p:nvPr/>
        </p:nvSpPr>
        <p:spPr>
          <a:xfrm>
            <a:off x="5276193" y="3867807"/>
            <a:ext cx="2385847" cy="461665"/>
          </a:xfrm>
          <a:prstGeom prst="rect">
            <a:avLst/>
          </a:prstGeom>
        </p:spPr>
        <p:txBody>
          <a:bodyPr wrap="square">
            <a:spAutoFit/>
          </a:bodyPr>
          <a:lstStyle/>
          <a:p>
            <a:r>
              <a:rPr lang="en-US" sz="2400" b="1" u="sng" dirty="0" err="1">
                <a:latin typeface="Bradley Hand ITC" pitchFamily="66" charset="0"/>
              </a:rPr>
              <a:t>Tfidf</a:t>
            </a:r>
            <a:r>
              <a:rPr lang="en-US" sz="2400" b="1" u="sng" dirty="0">
                <a:latin typeface="Bradley Hand ITC" pitchFamily="66" charset="0"/>
              </a:rPr>
              <a:t> </a:t>
            </a:r>
            <a:r>
              <a:rPr lang="en-US" sz="2400" b="1" u="sng" dirty="0" err="1">
                <a:latin typeface="Bradley Hand ITC" pitchFamily="66" charset="0"/>
              </a:rPr>
              <a:t>Vectorizer</a:t>
            </a:r>
            <a:endParaRPr lang="en-US" sz="2400" b="1" u="sng" dirty="0">
              <a:latin typeface="Bradley Hand ITC" pitchFamily="66" charset="0"/>
            </a:endParaRPr>
          </a:p>
        </p:txBody>
      </p:sp>
      <p:sp>
        <p:nvSpPr>
          <p:cNvPr id="13" name="Rectangle 12"/>
          <p:cNvSpPr/>
          <p:nvPr/>
        </p:nvSpPr>
        <p:spPr>
          <a:xfrm>
            <a:off x="4918843" y="4246180"/>
            <a:ext cx="5780688" cy="738664"/>
          </a:xfrm>
          <a:prstGeom prst="rect">
            <a:avLst/>
          </a:prstGeom>
        </p:spPr>
        <p:txBody>
          <a:bodyPr wrap="square">
            <a:spAutoFit/>
          </a:bodyPr>
          <a:lstStyle/>
          <a:p>
            <a:r>
              <a:rPr lang="en-US" sz="1400" dirty="0">
                <a:latin typeface="Bookman Old Style" pitchFamily="18" charset="0"/>
              </a:rPr>
              <a:t>~ </a:t>
            </a:r>
            <a:r>
              <a:rPr lang="en-US" sz="1400" dirty="0" err="1">
                <a:latin typeface="Bookman Old Style" pitchFamily="18" charset="0"/>
              </a:rPr>
              <a:t>TfidfVectorizer</a:t>
            </a:r>
            <a:r>
              <a:rPr lang="en-US" sz="1400" dirty="0">
                <a:latin typeface="Bookman Old Style" pitchFamily="18" charset="0"/>
              </a:rPr>
              <a:t> is the base building block of many NLP pipelines. It is a simple technique to </a:t>
            </a:r>
            <a:r>
              <a:rPr lang="en-US" sz="1400" dirty="0" err="1">
                <a:latin typeface="Bookman Old Style" pitchFamily="18" charset="0"/>
              </a:rPr>
              <a:t>vectorize</a:t>
            </a:r>
            <a:r>
              <a:rPr lang="en-US" sz="1400" dirty="0">
                <a:latin typeface="Bookman Old Style" pitchFamily="18" charset="0"/>
              </a:rPr>
              <a:t> text documents — i.e. transform sentences into arrays of numbers</a:t>
            </a:r>
          </a:p>
        </p:txBody>
      </p:sp>
      <p:pic>
        <p:nvPicPr>
          <p:cNvPr id="14" name="Picture 13" descr="555555555555555.PNG"/>
          <p:cNvPicPr>
            <a:picLocks noChangeAspect="1"/>
          </p:cNvPicPr>
          <p:nvPr/>
        </p:nvPicPr>
        <p:blipFill>
          <a:blip r:embed="rId6"/>
          <a:stretch>
            <a:fillRect/>
          </a:stretch>
        </p:blipFill>
        <p:spPr>
          <a:xfrm>
            <a:off x="6442841" y="5002923"/>
            <a:ext cx="2879837" cy="1692166"/>
          </a:xfrm>
          <a:prstGeom prst="rect">
            <a:avLst/>
          </a:prstGeom>
        </p:spPr>
      </p:pic>
      <p:pic>
        <p:nvPicPr>
          <p:cNvPr id="3" name="Audio 2">
            <a:hlinkClick r:id="" action="ppaction://media"/>
            <a:extLst>
              <a:ext uri="{FF2B5EF4-FFF2-40B4-BE49-F238E27FC236}">
                <a16:creationId xmlns:a16="http://schemas.microsoft.com/office/drawing/2014/main" id="{7C55CCDD-9FA5-4BB3-9021-2AF6384B29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528"/>
    </mc:Choice>
    <mc:Fallback>
      <p:transition spd="slow" advTm="2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19EB1B-0D61-4EEC-A729-693339C9ACCE}"/>
              </a:ext>
            </a:extLst>
          </p:cNvPr>
          <p:cNvSpPr txBox="1"/>
          <p:nvPr/>
        </p:nvSpPr>
        <p:spPr>
          <a:xfrm>
            <a:off x="548639" y="101580"/>
            <a:ext cx="3101009" cy="461665"/>
          </a:xfrm>
          <a:prstGeom prst="rect">
            <a:avLst/>
          </a:prstGeom>
          <a:noFill/>
        </p:spPr>
        <p:txBody>
          <a:bodyPr wrap="square">
            <a:spAutoFit/>
          </a:bodyPr>
          <a:lstStyle/>
          <a:p>
            <a:r>
              <a:rPr lang="en-IN" sz="2400" b="1" u="sng" dirty="0">
                <a:latin typeface="Bradley Hand ITC" panose="03070402050302030203" pitchFamily="66" charset="0"/>
              </a:rPr>
              <a:t>Model Building</a:t>
            </a:r>
          </a:p>
        </p:txBody>
      </p:sp>
      <p:sp>
        <p:nvSpPr>
          <p:cNvPr id="5" name="TextBox 4">
            <a:extLst>
              <a:ext uri="{FF2B5EF4-FFF2-40B4-BE49-F238E27FC236}">
                <a16:creationId xmlns:a16="http://schemas.microsoft.com/office/drawing/2014/main" id="{09519CDF-92DD-4402-91E9-85CAA57B8E15}"/>
              </a:ext>
            </a:extLst>
          </p:cNvPr>
          <p:cNvSpPr txBox="1"/>
          <p:nvPr/>
        </p:nvSpPr>
        <p:spPr>
          <a:xfrm>
            <a:off x="71562" y="580933"/>
            <a:ext cx="4579951" cy="738664"/>
          </a:xfrm>
          <a:prstGeom prst="rect">
            <a:avLst/>
          </a:prstGeom>
          <a:noFill/>
        </p:spPr>
        <p:txBody>
          <a:bodyPr wrap="square">
            <a:spAutoFit/>
          </a:bodyPr>
          <a:lstStyle/>
          <a:p>
            <a:r>
              <a:rPr lang="en-IN" sz="1400" dirty="0">
                <a:latin typeface="Bookman Old Style" panose="02050604050505020204" pitchFamily="18" charset="0"/>
              </a:rPr>
              <a:t>The model building process involves setting up ways of collecting data, understanding and paying attention to what is important in the data.</a:t>
            </a:r>
          </a:p>
        </p:txBody>
      </p:sp>
      <p:sp>
        <p:nvSpPr>
          <p:cNvPr id="7" name="TextBox 6">
            <a:extLst>
              <a:ext uri="{FF2B5EF4-FFF2-40B4-BE49-F238E27FC236}">
                <a16:creationId xmlns:a16="http://schemas.microsoft.com/office/drawing/2014/main" id="{C0831BC2-251B-4D31-B774-7B47DF2F4FCD}"/>
              </a:ext>
            </a:extLst>
          </p:cNvPr>
          <p:cNvSpPr txBox="1"/>
          <p:nvPr/>
        </p:nvSpPr>
        <p:spPr>
          <a:xfrm>
            <a:off x="445272" y="1319597"/>
            <a:ext cx="3116911" cy="400110"/>
          </a:xfrm>
          <a:prstGeom prst="rect">
            <a:avLst/>
          </a:prstGeom>
          <a:noFill/>
        </p:spPr>
        <p:txBody>
          <a:bodyPr wrap="square">
            <a:spAutoFit/>
          </a:bodyPr>
          <a:lstStyle/>
          <a:p>
            <a:pPr algn="l"/>
            <a:r>
              <a:rPr lang="en-IN" sz="2000" b="1" i="0" u="sng" dirty="0">
                <a:effectLst/>
                <a:latin typeface="Bradley Hand ITC" panose="03070402050302030203" pitchFamily="66" charset="0"/>
              </a:rPr>
              <a:t>Machine Learning Model</a:t>
            </a:r>
          </a:p>
        </p:txBody>
      </p:sp>
      <p:sp>
        <p:nvSpPr>
          <p:cNvPr id="9" name="TextBox 8">
            <a:extLst>
              <a:ext uri="{FF2B5EF4-FFF2-40B4-BE49-F238E27FC236}">
                <a16:creationId xmlns:a16="http://schemas.microsoft.com/office/drawing/2014/main" id="{9FBD4418-1666-4DBA-B02E-3E35A2F86D06}"/>
              </a:ext>
            </a:extLst>
          </p:cNvPr>
          <p:cNvSpPr txBox="1"/>
          <p:nvPr/>
        </p:nvSpPr>
        <p:spPr>
          <a:xfrm>
            <a:off x="71563" y="1654629"/>
            <a:ext cx="5120640" cy="523220"/>
          </a:xfrm>
          <a:prstGeom prst="rect">
            <a:avLst/>
          </a:prstGeom>
          <a:noFill/>
        </p:spPr>
        <p:txBody>
          <a:bodyPr wrap="square">
            <a:spAutoFit/>
          </a:bodyPr>
          <a:lstStyle/>
          <a:p>
            <a:r>
              <a:rPr lang="en-IN" sz="1400" dirty="0">
                <a:latin typeface="Bookman Old Style" panose="02050604050505020204" pitchFamily="18" charset="0"/>
              </a:rPr>
              <a:t>A machine learning model is a file that has been trained to recognize certain types of patterns.</a:t>
            </a:r>
          </a:p>
        </p:txBody>
      </p:sp>
      <p:sp>
        <p:nvSpPr>
          <p:cNvPr id="11" name="TextBox 10">
            <a:extLst>
              <a:ext uri="{FF2B5EF4-FFF2-40B4-BE49-F238E27FC236}">
                <a16:creationId xmlns:a16="http://schemas.microsoft.com/office/drawing/2014/main" id="{38B83BB1-6237-4D48-A3EB-212A25082AB1}"/>
              </a:ext>
            </a:extLst>
          </p:cNvPr>
          <p:cNvSpPr txBox="1"/>
          <p:nvPr/>
        </p:nvSpPr>
        <p:spPr>
          <a:xfrm>
            <a:off x="445272" y="2258316"/>
            <a:ext cx="4102873" cy="400110"/>
          </a:xfrm>
          <a:prstGeom prst="rect">
            <a:avLst/>
          </a:prstGeom>
          <a:noFill/>
        </p:spPr>
        <p:txBody>
          <a:bodyPr wrap="square">
            <a:spAutoFit/>
          </a:bodyPr>
          <a:lstStyle/>
          <a:p>
            <a:pPr algn="l"/>
            <a:r>
              <a:rPr lang="en-IN" sz="2000" b="1" i="0" u="sng" dirty="0">
                <a:effectLst/>
                <a:latin typeface="Bradley Hand ITC" panose="03070402050302030203" pitchFamily="66" charset="0"/>
              </a:rPr>
              <a:t>Model Validation - Stratified K-Fold</a:t>
            </a:r>
          </a:p>
        </p:txBody>
      </p:sp>
      <p:sp>
        <p:nvSpPr>
          <p:cNvPr id="13" name="TextBox 12">
            <a:extLst>
              <a:ext uri="{FF2B5EF4-FFF2-40B4-BE49-F238E27FC236}">
                <a16:creationId xmlns:a16="http://schemas.microsoft.com/office/drawing/2014/main" id="{8C810239-0065-4982-B391-27B1AF5D5A88}"/>
              </a:ext>
            </a:extLst>
          </p:cNvPr>
          <p:cNvSpPr txBox="1"/>
          <p:nvPr/>
        </p:nvSpPr>
        <p:spPr>
          <a:xfrm>
            <a:off x="71563" y="2658426"/>
            <a:ext cx="5208104" cy="523220"/>
          </a:xfrm>
          <a:prstGeom prst="rect">
            <a:avLst/>
          </a:prstGeom>
          <a:noFill/>
        </p:spPr>
        <p:txBody>
          <a:bodyPr wrap="square">
            <a:spAutoFit/>
          </a:bodyPr>
          <a:lstStyle/>
          <a:p>
            <a:r>
              <a:rPr lang="en-IN" sz="1400" dirty="0">
                <a:latin typeface="Bookman Old Style" panose="02050604050505020204" pitchFamily="18" charset="0"/>
              </a:rPr>
              <a:t>This cross-validation object is a variation of </a:t>
            </a:r>
            <a:r>
              <a:rPr lang="en-IN" sz="1400" dirty="0" err="1">
                <a:latin typeface="Bookman Old Style" panose="02050604050505020204" pitchFamily="18" charset="0"/>
              </a:rPr>
              <a:t>KFold</a:t>
            </a:r>
            <a:r>
              <a:rPr lang="en-IN" sz="1400" dirty="0">
                <a:latin typeface="Bookman Old Style" panose="02050604050505020204" pitchFamily="18" charset="0"/>
              </a:rPr>
              <a:t> that returns stratified folds.</a:t>
            </a:r>
          </a:p>
        </p:txBody>
      </p:sp>
      <p:pic>
        <p:nvPicPr>
          <p:cNvPr id="17" name="Picture 16">
            <a:extLst>
              <a:ext uri="{FF2B5EF4-FFF2-40B4-BE49-F238E27FC236}">
                <a16:creationId xmlns:a16="http://schemas.microsoft.com/office/drawing/2014/main" id="{F70E8D5D-8F45-44F7-93E9-0CAF0A313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780" y="3271827"/>
            <a:ext cx="4452733" cy="1514858"/>
          </a:xfrm>
          <a:prstGeom prst="rect">
            <a:avLst/>
          </a:prstGeom>
        </p:spPr>
      </p:pic>
      <p:sp>
        <p:nvSpPr>
          <p:cNvPr id="19" name="TextBox 18">
            <a:extLst>
              <a:ext uri="{FF2B5EF4-FFF2-40B4-BE49-F238E27FC236}">
                <a16:creationId xmlns:a16="http://schemas.microsoft.com/office/drawing/2014/main" id="{63E15B76-9C03-4D77-A7F8-63B543902A0E}"/>
              </a:ext>
            </a:extLst>
          </p:cNvPr>
          <p:cNvSpPr txBox="1"/>
          <p:nvPr/>
        </p:nvSpPr>
        <p:spPr>
          <a:xfrm>
            <a:off x="6512119" y="101579"/>
            <a:ext cx="3586038" cy="461665"/>
          </a:xfrm>
          <a:prstGeom prst="rect">
            <a:avLst/>
          </a:prstGeom>
          <a:noFill/>
        </p:spPr>
        <p:txBody>
          <a:bodyPr wrap="square">
            <a:spAutoFit/>
          </a:bodyPr>
          <a:lstStyle/>
          <a:p>
            <a:pPr algn="l"/>
            <a:r>
              <a:rPr lang="en-IN" sz="2400" b="1" i="0" u="sng" dirty="0">
                <a:effectLst/>
                <a:latin typeface="Bradley Hand ITC" panose="03070402050302030203" pitchFamily="66" charset="0"/>
              </a:rPr>
              <a:t>Logistic Regression</a:t>
            </a:r>
          </a:p>
        </p:txBody>
      </p:sp>
      <p:sp>
        <p:nvSpPr>
          <p:cNvPr id="21" name="TextBox 20">
            <a:extLst>
              <a:ext uri="{FF2B5EF4-FFF2-40B4-BE49-F238E27FC236}">
                <a16:creationId xmlns:a16="http://schemas.microsoft.com/office/drawing/2014/main" id="{BA29EF06-A70C-480B-A3CA-A91BBA59EE82}"/>
              </a:ext>
            </a:extLst>
          </p:cNvPr>
          <p:cNvSpPr txBox="1"/>
          <p:nvPr/>
        </p:nvSpPr>
        <p:spPr>
          <a:xfrm>
            <a:off x="5771325" y="482975"/>
            <a:ext cx="5542058" cy="1169551"/>
          </a:xfrm>
          <a:prstGeom prst="rect">
            <a:avLst/>
          </a:prstGeom>
          <a:noFill/>
        </p:spPr>
        <p:txBody>
          <a:bodyPr wrap="square">
            <a:spAutoFit/>
          </a:bodyPr>
          <a:lstStyle/>
          <a:p>
            <a:pPr marL="285750" indent="-285750">
              <a:buFont typeface="Wingdings" panose="05000000000000000000" pitchFamily="2" charset="2"/>
              <a:buChar char="q"/>
            </a:pPr>
            <a:r>
              <a:rPr lang="en-IN" sz="1400" dirty="0">
                <a:latin typeface="Bookman Old Style" panose="02050604050505020204" pitchFamily="18" charset="0"/>
              </a:rPr>
              <a:t>Firstly, I did Logistic Regression, in that </a:t>
            </a:r>
            <a:r>
              <a:rPr lang="en-IN" sz="1400" dirty="0" err="1">
                <a:latin typeface="Bookman Old Style" panose="02050604050505020204" pitchFamily="18" charset="0"/>
              </a:rPr>
              <a:t>i</a:t>
            </a:r>
            <a:r>
              <a:rPr lang="en-IN" sz="1400" dirty="0">
                <a:latin typeface="Bookman Old Style" panose="02050604050505020204" pitchFamily="18" charset="0"/>
              </a:rPr>
              <a:t> imported libraries &amp; took the parameters.</a:t>
            </a:r>
          </a:p>
          <a:p>
            <a:pPr marL="285750" indent="-285750">
              <a:buFont typeface="Wingdings" panose="05000000000000000000" pitchFamily="2" charset="2"/>
              <a:buChar char="q"/>
            </a:pPr>
            <a:r>
              <a:rPr lang="en-IN" sz="1400" dirty="0">
                <a:latin typeface="Bookman Old Style" panose="02050604050505020204" pitchFamily="18" charset="0"/>
              </a:rPr>
              <a:t>Then, I did grid search cross validation &amp; summarize the results of LR.</a:t>
            </a:r>
          </a:p>
          <a:p>
            <a:pPr marL="285750" indent="-285750">
              <a:buFont typeface="Wingdings" panose="05000000000000000000" pitchFamily="2" charset="2"/>
              <a:buChar char="q"/>
            </a:pPr>
            <a:endParaRPr lang="en-IN" sz="1400" dirty="0">
              <a:latin typeface="Bookman Old Style" panose="02050604050505020204" pitchFamily="18" charset="0"/>
            </a:endParaRPr>
          </a:p>
        </p:txBody>
      </p:sp>
      <p:pic>
        <p:nvPicPr>
          <p:cNvPr id="23" name="Picture 22">
            <a:extLst>
              <a:ext uri="{FF2B5EF4-FFF2-40B4-BE49-F238E27FC236}">
                <a16:creationId xmlns:a16="http://schemas.microsoft.com/office/drawing/2014/main" id="{45EE96BD-E7D7-4129-9D75-F4E1DBFE5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0647" y="1437082"/>
            <a:ext cx="5622893" cy="2391725"/>
          </a:xfrm>
          <a:prstGeom prst="rect">
            <a:avLst/>
          </a:prstGeom>
        </p:spPr>
      </p:pic>
      <p:pic>
        <p:nvPicPr>
          <p:cNvPr id="25" name="Picture 24">
            <a:extLst>
              <a:ext uri="{FF2B5EF4-FFF2-40B4-BE49-F238E27FC236}">
                <a16:creationId xmlns:a16="http://schemas.microsoft.com/office/drawing/2014/main" id="{E5F8D465-F42B-4EC1-8AE2-CCDE9CEF0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936" y="3906060"/>
            <a:ext cx="3030769" cy="1514858"/>
          </a:xfrm>
          <a:prstGeom prst="rect">
            <a:avLst/>
          </a:prstGeom>
        </p:spPr>
      </p:pic>
      <p:pic>
        <p:nvPicPr>
          <p:cNvPr id="27" name="Picture 26">
            <a:extLst>
              <a:ext uri="{FF2B5EF4-FFF2-40B4-BE49-F238E27FC236}">
                <a16:creationId xmlns:a16="http://schemas.microsoft.com/office/drawing/2014/main" id="{4FE5A1FC-8F0C-49E4-89C1-63B335AF70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9316" y="3863139"/>
            <a:ext cx="2904880" cy="2679590"/>
          </a:xfrm>
          <a:prstGeom prst="rect">
            <a:avLst/>
          </a:prstGeom>
        </p:spPr>
      </p:pic>
      <p:sp>
        <p:nvSpPr>
          <p:cNvPr id="15" name="TextBox 14">
            <a:extLst>
              <a:ext uri="{FF2B5EF4-FFF2-40B4-BE49-F238E27FC236}">
                <a16:creationId xmlns:a16="http://schemas.microsoft.com/office/drawing/2014/main" id="{D69016AC-4022-44D0-9805-4FB8DA3F50BB}"/>
              </a:ext>
            </a:extLst>
          </p:cNvPr>
          <p:cNvSpPr txBox="1"/>
          <p:nvPr/>
        </p:nvSpPr>
        <p:spPr>
          <a:xfrm>
            <a:off x="5881979" y="5517915"/>
            <a:ext cx="6094674" cy="338554"/>
          </a:xfrm>
          <a:prstGeom prst="rect">
            <a:avLst/>
          </a:prstGeom>
          <a:noFill/>
        </p:spPr>
        <p:txBody>
          <a:bodyPr wrap="square">
            <a:spAutoFit/>
          </a:bodyPr>
          <a:lstStyle/>
          <a:p>
            <a:pPr marL="285750" indent="-285750">
              <a:buFont typeface="Wingdings" panose="05000000000000000000" pitchFamily="2" charset="2"/>
              <a:buChar char="q"/>
            </a:pPr>
            <a:r>
              <a:rPr lang="en-IN" sz="1600" dirty="0">
                <a:latin typeface="Bookman Old Style" panose="02050604050505020204" pitchFamily="18" charset="0"/>
              </a:rPr>
              <a:t>Accuracy of LR:- 0.97</a:t>
            </a:r>
          </a:p>
        </p:txBody>
      </p:sp>
      <p:pic>
        <p:nvPicPr>
          <p:cNvPr id="4" name="Audio 3">
            <a:hlinkClick r:id="" action="ppaction://media"/>
            <a:extLst>
              <a:ext uri="{FF2B5EF4-FFF2-40B4-BE49-F238E27FC236}">
                <a16:creationId xmlns:a16="http://schemas.microsoft.com/office/drawing/2014/main" id="{8A6DDA38-41A8-4CB6-AD77-F51E3516AD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03450690"/>
      </p:ext>
    </p:extLst>
  </p:cSld>
  <p:clrMapOvr>
    <a:masterClrMapping/>
  </p:clrMapOvr>
  <mc:AlternateContent xmlns:mc="http://schemas.openxmlformats.org/markup-compatibility/2006">
    <mc:Choice xmlns:p14="http://schemas.microsoft.com/office/powerpoint/2010/main" Requires="p14">
      <p:transition spd="slow" p14:dur="2000" advTm="30014"/>
    </mc:Choice>
    <mc:Fallback>
      <p:transition spd="slow" advTm="30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279A50-E87E-421D-9741-F40548DE74D4}"/>
              </a:ext>
            </a:extLst>
          </p:cNvPr>
          <p:cNvSpPr txBox="1"/>
          <p:nvPr/>
        </p:nvSpPr>
        <p:spPr>
          <a:xfrm>
            <a:off x="3624309" y="219268"/>
            <a:ext cx="6094520" cy="646331"/>
          </a:xfrm>
          <a:prstGeom prst="rect">
            <a:avLst/>
          </a:prstGeom>
          <a:noFill/>
        </p:spPr>
        <p:txBody>
          <a:bodyPr wrap="square">
            <a:spAutoFit/>
          </a:bodyPr>
          <a:lstStyle/>
          <a:p>
            <a:pPr algn="l"/>
            <a:r>
              <a:rPr lang="en-IN" sz="3600" b="1" i="0" u="sng" dirty="0">
                <a:effectLst/>
                <a:latin typeface="Bradley Hand ITC" panose="03070402050302030203" pitchFamily="66" charset="0"/>
              </a:rPr>
              <a:t>Support Vector Machine</a:t>
            </a:r>
          </a:p>
        </p:txBody>
      </p:sp>
      <p:pic>
        <p:nvPicPr>
          <p:cNvPr id="5" name="Picture 4">
            <a:extLst>
              <a:ext uri="{FF2B5EF4-FFF2-40B4-BE49-F238E27FC236}">
                <a16:creationId xmlns:a16="http://schemas.microsoft.com/office/drawing/2014/main" id="{F4E4DFCA-13E6-4E5E-847D-DD69795FD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166" y="2019643"/>
            <a:ext cx="5487910" cy="4512557"/>
          </a:xfrm>
          <a:prstGeom prst="rect">
            <a:avLst/>
          </a:prstGeom>
        </p:spPr>
      </p:pic>
      <p:pic>
        <p:nvPicPr>
          <p:cNvPr id="7" name="Picture 6">
            <a:extLst>
              <a:ext uri="{FF2B5EF4-FFF2-40B4-BE49-F238E27FC236}">
                <a16:creationId xmlns:a16="http://schemas.microsoft.com/office/drawing/2014/main" id="{A2B22343-9A4A-4D14-9D08-33909D313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5076" y="2019642"/>
            <a:ext cx="5637320" cy="4512557"/>
          </a:xfrm>
          <a:prstGeom prst="rect">
            <a:avLst/>
          </a:prstGeom>
        </p:spPr>
      </p:pic>
      <p:sp>
        <p:nvSpPr>
          <p:cNvPr id="9" name="TextBox 8">
            <a:extLst>
              <a:ext uri="{FF2B5EF4-FFF2-40B4-BE49-F238E27FC236}">
                <a16:creationId xmlns:a16="http://schemas.microsoft.com/office/drawing/2014/main" id="{FA56A776-E108-47F3-A477-4A9D9FE0C32E}"/>
              </a:ext>
            </a:extLst>
          </p:cNvPr>
          <p:cNvSpPr txBox="1"/>
          <p:nvPr/>
        </p:nvSpPr>
        <p:spPr>
          <a:xfrm>
            <a:off x="577049" y="819767"/>
            <a:ext cx="6753687" cy="338554"/>
          </a:xfrm>
          <a:prstGeom prst="rect">
            <a:avLst/>
          </a:prstGeom>
          <a:noFill/>
        </p:spPr>
        <p:txBody>
          <a:bodyPr wrap="square">
            <a:spAutoFit/>
          </a:bodyPr>
          <a:lstStyle/>
          <a:p>
            <a:pPr marL="285750" indent="-285750">
              <a:buFont typeface="Wingdings" panose="05000000000000000000" pitchFamily="2" charset="2"/>
              <a:buChar char="q"/>
            </a:pPr>
            <a:r>
              <a:rPr lang="en-IN" sz="1600" dirty="0">
                <a:latin typeface="Bookman Old Style" panose="02050604050505020204" pitchFamily="18" charset="0"/>
              </a:rPr>
              <a:t>Then, I did SVM &amp; train the model</a:t>
            </a:r>
          </a:p>
        </p:txBody>
      </p:sp>
      <p:sp>
        <p:nvSpPr>
          <p:cNvPr id="11" name="TextBox 10">
            <a:extLst>
              <a:ext uri="{FF2B5EF4-FFF2-40B4-BE49-F238E27FC236}">
                <a16:creationId xmlns:a16="http://schemas.microsoft.com/office/drawing/2014/main" id="{5818B935-1CC8-4AFE-B0BF-CA44F8402B20}"/>
              </a:ext>
            </a:extLst>
          </p:cNvPr>
          <p:cNvSpPr txBox="1"/>
          <p:nvPr/>
        </p:nvSpPr>
        <p:spPr>
          <a:xfrm>
            <a:off x="577048" y="1204916"/>
            <a:ext cx="5874797" cy="584775"/>
          </a:xfrm>
          <a:prstGeom prst="rect">
            <a:avLst/>
          </a:prstGeom>
          <a:noFill/>
        </p:spPr>
        <p:txBody>
          <a:bodyPr wrap="square">
            <a:spAutoFit/>
          </a:bodyPr>
          <a:lstStyle/>
          <a:p>
            <a:pPr marL="285750" indent="-285750">
              <a:buFont typeface="Wingdings" panose="05000000000000000000" pitchFamily="2" charset="2"/>
              <a:buChar char="q"/>
            </a:pPr>
            <a:r>
              <a:rPr lang="en-IN" sz="1600" dirty="0">
                <a:latin typeface="Bookman Old Style" panose="02050604050505020204" pitchFamily="18" charset="0"/>
              </a:rPr>
              <a:t>Took the parameters &amp; grid search cv, and finally summarize the results</a:t>
            </a:r>
          </a:p>
        </p:txBody>
      </p:sp>
      <p:pic>
        <p:nvPicPr>
          <p:cNvPr id="2" name="Audio 1">
            <a:hlinkClick r:id="" action="ppaction://media"/>
            <a:extLst>
              <a:ext uri="{FF2B5EF4-FFF2-40B4-BE49-F238E27FC236}">
                <a16:creationId xmlns:a16="http://schemas.microsoft.com/office/drawing/2014/main" id="{3793A1C5-E3C2-4195-8421-9C3F847C13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70988105"/>
      </p:ext>
    </p:extLst>
  </p:cSld>
  <p:clrMapOvr>
    <a:masterClrMapping/>
  </p:clrMapOvr>
  <mc:AlternateContent xmlns:mc="http://schemas.openxmlformats.org/markup-compatibility/2006">
    <mc:Choice xmlns:p14="http://schemas.microsoft.com/office/powerpoint/2010/main" Requires="p14">
      <p:transition spd="slow" p14:dur="2000" advTm="20100"/>
    </mc:Choice>
    <mc:Fallback>
      <p:transition spd="slow" advTm="20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D391E8-AFE0-44BB-B72A-315872255BBB}"/>
              </a:ext>
            </a:extLst>
          </p:cNvPr>
          <p:cNvSpPr txBox="1"/>
          <p:nvPr/>
        </p:nvSpPr>
        <p:spPr>
          <a:xfrm>
            <a:off x="238539" y="69775"/>
            <a:ext cx="1916264" cy="461665"/>
          </a:xfrm>
          <a:prstGeom prst="rect">
            <a:avLst/>
          </a:prstGeom>
          <a:noFill/>
        </p:spPr>
        <p:txBody>
          <a:bodyPr wrap="square">
            <a:spAutoFit/>
          </a:bodyPr>
          <a:lstStyle/>
          <a:p>
            <a:pPr algn="l"/>
            <a:r>
              <a:rPr lang="en-IN" sz="2400" b="1" i="0" u="sng" dirty="0">
                <a:effectLst/>
                <a:latin typeface="Bradley Hand ITC" panose="03070402050302030203" pitchFamily="66" charset="0"/>
              </a:rPr>
              <a:t>Linear SVC</a:t>
            </a:r>
          </a:p>
        </p:txBody>
      </p:sp>
      <p:pic>
        <p:nvPicPr>
          <p:cNvPr id="7" name="Picture 6">
            <a:extLst>
              <a:ext uri="{FF2B5EF4-FFF2-40B4-BE49-F238E27FC236}">
                <a16:creationId xmlns:a16="http://schemas.microsoft.com/office/drawing/2014/main" id="{FCDF9356-864B-41DC-AA41-19E5FA1C4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621294"/>
            <a:ext cx="3037398" cy="3426208"/>
          </a:xfrm>
          <a:prstGeom prst="rect">
            <a:avLst/>
          </a:prstGeom>
        </p:spPr>
      </p:pic>
      <p:pic>
        <p:nvPicPr>
          <p:cNvPr id="3" name="Picture 2">
            <a:extLst>
              <a:ext uri="{FF2B5EF4-FFF2-40B4-BE49-F238E27FC236}">
                <a16:creationId xmlns:a16="http://schemas.microsoft.com/office/drawing/2014/main" id="{FB20B3F8-5EEE-48E2-BADE-F7EB96C98C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7399" y="2254637"/>
            <a:ext cx="2218414" cy="2678513"/>
          </a:xfrm>
          <a:prstGeom prst="rect">
            <a:avLst/>
          </a:prstGeom>
        </p:spPr>
      </p:pic>
      <p:pic>
        <p:nvPicPr>
          <p:cNvPr id="6" name="Picture 5">
            <a:extLst>
              <a:ext uri="{FF2B5EF4-FFF2-40B4-BE49-F238E27FC236}">
                <a16:creationId xmlns:a16="http://schemas.microsoft.com/office/drawing/2014/main" id="{0966297C-92A6-4359-9493-0BD8AD405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068153"/>
            <a:ext cx="3522428" cy="1123786"/>
          </a:xfrm>
          <a:prstGeom prst="rect">
            <a:avLst/>
          </a:prstGeom>
        </p:spPr>
      </p:pic>
      <p:sp>
        <p:nvSpPr>
          <p:cNvPr id="9" name="TextBox 8">
            <a:extLst>
              <a:ext uri="{FF2B5EF4-FFF2-40B4-BE49-F238E27FC236}">
                <a16:creationId xmlns:a16="http://schemas.microsoft.com/office/drawing/2014/main" id="{25F2CD41-8450-4116-A1B7-EABC937D4A52}"/>
              </a:ext>
            </a:extLst>
          </p:cNvPr>
          <p:cNvSpPr txBox="1"/>
          <p:nvPr/>
        </p:nvSpPr>
        <p:spPr>
          <a:xfrm>
            <a:off x="0" y="636104"/>
            <a:ext cx="4619707" cy="338554"/>
          </a:xfrm>
          <a:prstGeom prst="rect">
            <a:avLst/>
          </a:prstGeom>
          <a:noFill/>
        </p:spPr>
        <p:txBody>
          <a:bodyPr wrap="square">
            <a:spAutoFit/>
          </a:bodyPr>
          <a:lstStyle/>
          <a:p>
            <a:pPr marL="285750" indent="-285750">
              <a:buFont typeface="Wingdings" panose="05000000000000000000" pitchFamily="2" charset="2"/>
              <a:buChar char="q"/>
            </a:pPr>
            <a:r>
              <a:rPr lang="en-IN" sz="1600" dirty="0">
                <a:latin typeface="Bookman Old Style" panose="02050604050505020204" pitchFamily="18" charset="0"/>
              </a:rPr>
              <a:t>Then, I did Linear SVC &amp; train the model.</a:t>
            </a:r>
          </a:p>
        </p:txBody>
      </p:sp>
      <p:sp>
        <p:nvSpPr>
          <p:cNvPr id="11" name="TextBox 10">
            <a:extLst>
              <a:ext uri="{FF2B5EF4-FFF2-40B4-BE49-F238E27FC236}">
                <a16:creationId xmlns:a16="http://schemas.microsoft.com/office/drawing/2014/main" id="{60955977-97A6-44D5-91A5-E538358FA773}"/>
              </a:ext>
            </a:extLst>
          </p:cNvPr>
          <p:cNvSpPr txBox="1"/>
          <p:nvPr/>
        </p:nvSpPr>
        <p:spPr>
          <a:xfrm>
            <a:off x="0" y="981734"/>
            <a:ext cx="4238045" cy="584775"/>
          </a:xfrm>
          <a:prstGeom prst="rect">
            <a:avLst/>
          </a:prstGeom>
          <a:noFill/>
        </p:spPr>
        <p:txBody>
          <a:bodyPr wrap="square">
            <a:spAutoFit/>
          </a:bodyPr>
          <a:lstStyle/>
          <a:p>
            <a:pPr marL="285750" indent="-285750">
              <a:buFont typeface="Wingdings" panose="05000000000000000000" pitchFamily="2" charset="2"/>
              <a:buChar char="q"/>
            </a:pPr>
            <a:r>
              <a:rPr lang="en-IN" sz="1600" dirty="0">
                <a:latin typeface="Bookman Old Style" panose="02050604050505020204" pitchFamily="18" charset="0"/>
              </a:rPr>
              <a:t>Took the parameters &amp; grid search cv, and finally summarize the results.</a:t>
            </a:r>
          </a:p>
        </p:txBody>
      </p:sp>
      <p:sp>
        <p:nvSpPr>
          <p:cNvPr id="13" name="TextBox 12">
            <a:extLst>
              <a:ext uri="{FF2B5EF4-FFF2-40B4-BE49-F238E27FC236}">
                <a16:creationId xmlns:a16="http://schemas.microsoft.com/office/drawing/2014/main" id="{61715574-8239-4ED8-A02D-0A3D0887CB1D}"/>
              </a:ext>
            </a:extLst>
          </p:cNvPr>
          <p:cNvSpPr txBox="1"/>
          <p:nvPr/>
        </p:nvSpPr>
        <p:spPr>
          <a:xfrm>
            <a:off x="6591631" y="112883"/>
            <a:ext cx="2218414" cy="461665"/>
          </a:xfrm>
          <a:prstGeom prst="rect">
            <a:avLst/>
          </a:prstGeom>
          <a:noFill/>
        </p:spPr>
        <p:txBody>
          <a:bodyPr wrap="square">
            <a:spAutoFit/>
          </a:bodyPr>
          <a:lstStyle/>
          <a:p>
            <a:pPr algn="l"/>
            <a:r>
              <a:rPr lang="en-IN" sz="2400" b="1" i="0" u="sng" dirty="0">
                <a:effectLst/>
                <a:latin typeface="Bradley Hand ITC" panose="03070402050302030203" pitchFamily="66" charset="0"/>
              </a:rPr>
              <a:t>Random Forest</a:t>
            </a:r>
          </a:p>
        </p:txBody>
      </p:sp>
      <p:sp>
        <p:nvSpPr>
          <p:cNvPr id="10" name="TextBox 9">
            <a:extLst>
              <a:ext uri="{FF2B5EF4-FFF2-40B4-BE49-F238E27FC236}">
                <a16:creationId xmlns:a16="http://schemas.microsoft.com/office/drawing/2014/main" id="{CC86A4FF-A5B3-4913-9CD6-43245A5D2C7D}"/>
              </a:ext>
            </a:extLst>
          </p:cNvPr>
          <p:cNvSpPr txBox="1"/>
          <p:nvPr/>
        </p:nvSpPr>
        <p:spPr>
          <a:xfrm>
            <a:off x="6096000" y="451438"/>
            <a:ext cx="3151367" cy="400110"/>
          </a:xfrm>
          <a:prstGeom prst="rect">
            <a:avLst/>
          </a:prstGeom>
          <a:noFill/>
        </p:spPr>
        <p:txBody>
          <a:bodyPr wrap="square">
            <a:spAutoFit/>
          </a:bodyPr>
          <a:lstStyle/>
          <a:p>
            <a:pPr algn="l"/>
            <a:r>
              <a:rPr lang="en-IN" sz="2000" b="1" i="0" u="sng" dirty="0">
                <a:effectLst/>
                <a:latin typeface="Bradley Hand ITC" panose="03070402050302030203" pitchFamily="66" charset="0"/>
              </a:rPr>
              <a:t>Random Forest Classifier</a:t>
            </a:r>
          </a:p>
        </p:txBody>
      </p:sp>
      <p:pic>
        <p:nvPicPr>
          <p:cNvPr id="8" name="Picture 7">
            <a:extLst>
              <a:ext uri="{FF2B5EF4-FFF2-40B4-BE49-F238E27FC236}">
                <a16:creationId xmlns:a16="http://schemas.microsoft.com/office/drawing/2014/main" id="{5145B58D-6C7B-4937-B9AE-0989F4E8D1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5813" y="3173682"/>
            <a:ext cx="3595314" cy="3027441"/>
          </a:xfrm>
          <a:prstGeom prst="rect">
            <a:avLst/>
          </a:prstGeom>
        </p:spPr>
      </p:pic>
      <p:pic>
        <p:nvPicPr>
          <p:cNvPr id="14" name="Picture 13">
            <a:extLst>
              <a:ext uri="{FF2B5EF4-FFF2-40B4-BE49-F238E27FC236}">
                <a16:creationId xmlns:a16="http://schemas.microsoft.com/office/drawing/2014/main" id="{DFA8F2E6-9F42-45DD-996D-05E9BA3BC8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0329" y="2416059"/>
            <a:ext cx="3483996" cy="731520"/>
          </a:xfrm>
          <a:prstGeom prst="rect">
            <a:avLst/>
          </a:prstGeom>
        </p:spPr>
      </p:pic>
      <p:sp>
        <p:nvSpPr>
          <p:cNvPr id="16" name="TextBox 15">
            <a:extLst>
              <a:ext uri="{FF2B5EF4-FFF2-40B4-BE49-F238E27FC236}">
                <a16:creationId xmlns:a16="http://schemas.microsoft.com/office/drawing/2014/main" id="{BFF3F0BA-9C3E-4A0C-83A1-EE6FB4EC2D19}"/>
              </a:ext>
            </a:extLst>
          </p:cNvPr>
          <p:cNvSpPr txBox="1"/>
          <p:nvPr/>
        </p:nvSpPr>
        <p:spPr>
          <a:xfrm>
            <a:off x="5557962" y="758762"/>
            <a:ext cx="5494351" cy="307777"/>
          </a:xfrm>
          <a:prstGeom prst="rect">
            <a:avLst/>
          </a:prstGeom>
          <a:noFill/>
        </p:spPr>
        <p:txBody>
          <a:bodyPr wrap="square">
            <a:spAutoFit/>
          </a:bodyPr>
          <a:lstStyle/>
          <a:p>
            <a:pPr marL="285750" indent="-285750">
              <a:buFont typeface="Wingdings" panose="05000000000000000000" pitchFamily="2" charset="2"/>
              <a:buChar char="q"/>
            </a:pPr>
            <a:r>
              <a:rPr lang="en-IN" sz="1400" dirty="0">
                <a:latin typeface="Bookman Old Style" panose="02050604050505020204" pitchFamily="18" charset="0"/>
              </a:rPr>
              <a:t>Then, I switch to </a:t>
            </a:r>
            <a:r>
              <a:rPr lang="en-IN" sz="1400" dirty="0" err="1">
                <a:latin typeface="Bookman Old Style" panose="02050604050505020204" pitchFamily="18" charset="0"/>
              </a:rPr>
              <a:t>rfc</a:t>
            </a:r>
            <a:r>
              <a:rPr lang="en-IN" sz="1400" dirty="0">
                <a:latin typeface="Bookman Old Style" panose="02050604050505020204" pitchFamily="18" charset="0"/>
              </a:rPr>
              <a:t> &amp; imported the libraries </a:t>
            </a:r>
          </a:p>
        </p:txBody>
      </p:sp>
      <p:sp>
        <p:nvSpPr>
          <p:cNvPr id="18" name="TextBox 17">
            <a:extLst>
              <a:ext uri="{FF2B5EF4-FFF2-40B4-BE49-F238E27FC236}">
                <a16:creationId xmlns:a16="http://schemas.microsoft.com/office/drawing/2014/main" id="{717F6C5C-7235-4503-BDC2-D1CE135C0F0C}"/>
              </a:ext>
            </a:extLst>
          </p:cNvPr>
          <p:cNvSpPr txBox="1"/>
          <p:nvPr/>
        </p:nvSpPr>
        <p:spPr>
          <a:xfrm>
            <a:off x="5557962" y="1035762"/>
            <a:ext cx="6027087" cy="523220"/>
          </a:xfrm>
          <a:prstGeom prst="rect">
            <a:avLst/>
          </a:prstGeom>
          <a:noFill/>
        </p:spPr>
        <p:txBody>
          <a:bodyPr wrap="square">
            <a:spAutoFit/>
          </a:bodyPr>
          <a:lstStyle/>
          <a:p>
            <a:pPr marL="285750" indent="-285750">
              <a:buFont typeface="Wingdings" panose="05000000000000000000" pitchFamily="2" charset="2"/>
              <a:buChar char="q"/>
            </a:pPr>
            <a:r>
              <a:rPr lang="en-IN" sz="1400" dirty="0">
                <a:latin typeface="Bookman Old Style" panose="02050604050505020204" pitchFamily="18" charset="0"/>
              </a:rPr>
              <a:t>I calculated confusion matrix, accuracy score &amp; ROC AUC for train &amp; test data.</a:t>
            </a:r>
          </a:p>
        </p:txBody>
      </p:sp>
      <p:sp>
        <p:nvSpPr>
          <p:cNvPr id="20" name="TextBox 19">
            <a:extLst>
              <a:ext uri="{FF2B5EF4-FFF2-40B4-BE49-F238E27FC236}">
                <a16:creationId xmlns:a16="http://schemas.microsoft.com/office/drawing/2014/main" id="{D692870A-FD70-4C80-A22C-CEC315756CC8}"/>
              </a:ext>
            </a:extLst>
          </p:cNvPr>
          <p:cNvSpPr txBox="1"/>
          <p:nvPr/>
        </p:nvSpPr>
        <p:spPr>
          <a:xfrm>
            <a:off x="0" y="6268444"/>
            <a:ext cx="3522428" cy="338554"/>
          </a:xfrm>
          <a:prstGeom prst="rect">
            <a:avLst/>
          </a:prstGeom>
          <a:noFill/>
        </p:spPr>
        <p:txBody>
          <a:bodyPr wrap="square">
            <a:spAutoFit/>
          </a:bodyPr>
          <a:lstStyle/>
          <a:p>
            <a:pPr marL="285750" indent="-285750">
              <a:buFont typeface="Wingdings" panose="05000000000000000000" pitchFamily="2" charset="2"/>
              <a:buChar char="q"/>
            </a:pPr>
            <a:r>
              <a:rPr lang="en-IN" sz="1600" dirty="0">
                <a:latin typeface="Bookman Old Style" panose="02050604050505020204" pitchFamily="18" charset="0"/>
              </a:rPr>
              <a:t>Accuracy of Linear SVC:- 0.97</a:t>
            </a:r>
          </a:p>
        </p:txBody>
      </p:sp>
      <p:sp>
        <p:nvSpPr>
          <p:cNvPr id="22" name="TextBox 21">
            <a:extLst>
              <a:ext uri="{FF2B5EF4-FFF2-40B4-BE49-F238E27FC236}">
                <a16:creationId xmlns:a16="http://schemas.microsoft.com/office/drawing/2014/main" id="{0762CF7E-68DA-42AB-AC0C-B32BDD337509}"/>
              </a:ext>
            </a:extLst>
          </p:cNvPr>
          <p:cNvSpPr txBox="1"/>
          <p:nvPr/>
        </p:nvSpPr>
        <p:spPr>
          <a:xfrm>
            <a:off x="5852160" y="1478957"/>
            <a:ext cx="3244132" cy="369332"/>
          </a:xfrm>
          <a:prstGeom prst="rect">
            <a:avLst/>
          </a:prstGeom>
          <a:noFill/>
        </p:spPr>
        <p:txBody>
          <a:bodyPr wrap="square">
            <a:spAutoFit/>
          </a:bodyPr>
          <a:lstStyle/>
          <a:p>
            <a:pPr algn="l"/>
            <a:r>
              <a:rPr lang="en-US" b="1" i="0" u="sng" dirty="0">
                <a:effectLst/>
                <a:latin typeface="Bradley Hand ITC" panose="03070402050302030203" pitchFamily="66" charset="0"/>
              </a:rPr>
              <a:t>ROC-AUC Curve for Test Data</a:t>
            </a:r>
          </a:p>
        </p:txBody>
      </p:sp>
      <p:pic>
        <p:nvPicPr>
          <p:cNvPr id="4" name="Picture 3">
            <a:extLst>
              <a:ext uri="{FF2B5EF4-FFF2-40B4-BE49-F238E27FC236}">
                <a16:creationId xmlns:a16="http://schemas.microsoft.com/office/drawing/2014/main" id="{46A66912-3CA9-4586-B68C-8687BDAFB0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0159" y="3008891"/>
            <a:ext cx="3244132" cy="3633644"/>
          </a:xfrm>
          <a:prstGeom prst="rect">
            <a:avLst/>
          </a:prstGeom>
        </p:spPr>
      </p:pic>
      <p:sp>
        <p:nvSpPr>
          <p:cNvPr id="19" name="TextBox 18">
            <a:extLst>
              <a:ext uri="{FF2B5EF4-FFF2-40B4-BE49-F238E27FC236}">
                <a16:creationId xmlns:a16="http://schemas.microsoft.com/office/drawing/2014/main" id="{7C6E5E92-0EAC-49E8-851E-F55871FBFA24}"/>
              </a:ext>
            </a:extLst>
          </p:cNvPr>
          <p:cNvSpPr txBox="1"/>
          <p:nvPr/>
        </p:nvSpPr>
        <p:spPr>
          <a:xfrm>
            <a:off x="5669280" y="1815001"/>
            <a:ext cx="6106602" cy="523220"/>
          </a:xfrm>
          <a:prstGeom prst="rect">
            <a:avLst/>
          </a:prstGeom>
          <a:noFill/>
        </p:spPr>
        <p:txBody>
          <a:bodyPr wrap="square">
            <a:spAutoFit/>
          </a:bodyPr>
          <a:lstStyle/>
          <a:p>
            <a:pPr marL="285750" indent="-285750">
              <a:buFont typeface="Wingdings" panose="05000000000000000000" pitchFamily="2" charset="2"/>
              <a:buChar char="q"/>
            </a:pPr>
            <a:r>
              <a:rPr lang="en-IN" sz="1400" dirty="0">
                <a:latin typeface="Bookman Old Style" panose="02050604050505020204" pitchFamily="18" charset="0"/>
              </a:rPr>
              <a:t>The ROC curve shows the trade-off between sensitivity (or TPR) and specificity (1 – FPR). </a:t>
            </a:r>
          </a:p>
        </p:txBody>
      </p:sp>
      <p:sp>
        <p:nvSpPr>
          <p:cNvPr id="21" name="TextBox 20">
            <a:extLst>
              <a:ext uri="{FF2B5EF4-FFF2-40B4-BE49-F238E27FC236}">
                <a16:creationId xmlns:a16="http://schemas.microsoft.com/office/drawing/2014/main" id="{3DA45A50-DD3A-47BA-B4A7-C39D356C0D57}"/>
              </a:ext>
            </a:extLst>
          </p:cNvPr>
          <p:cNvSpPr txBox="1"/>
          <p:nvPr/>
        </p:nvSpPr>
        <p:spPr>
          <a:xfrm>
            <a:off x="5327373" y="6222739"/>
            <a:ext cx="3244132" cy="307777"/>
          </a:xfrm>
          <a:prstGeom prst="rect">
            <a:avLst/>
          </a:prstGeom>
          <a:noFill/>
        </p:spPr>
        <p:txBody>
          <a:bodyPr wrap="square">
            <a:spAutoFit/>
          </a:bodyPr>
          <a:lstStyle/>
          <a:p>
            <a:pPr marL="285750" indent="-285750">
              <a:buFont typeface="Wingdings" panose="05000000000000000000" pitchFamily="2" charset="2"/>
              <a:buChar char="q"/>
            </a:pPr>
            <a:r>
              <a:rPr lang="en-IN" sz="1400" b="0" i="0" dirty="0">
                <a:effectLst/>
                <a:latin typeface="Bookman Old Style" panose="02050604050505020204" pitchFamily="18" charset="0"/>
              </a:rPr>
              <a:t>Accuracy Score for Train : 0.99</a:t>
            </a:r>
            <a:endParaRPr lang="en-IN" sz="1400" dirty="0">
              <a:latin typeface="Bookman Old Style" panose="02050604050505020204" pitchFamily="18" charset="0"/>
            </a:endParaRPr>
          </a:p>
        </p:txBody>
      </p:sp>
      <p:sp>
        <p:nvSpPr>
          <p:cNvPr id="23" name="TextBox 22">
            <a:extLst>
              <a:ext uri="{FF2B5EF4-FFF2-40B4-BE49-F238E27FC236}">
                <a16:creationId xmlns:a16="http://schemas.microsoft.com/office/drawing/2014/main" id="{7CFE73EE-1E0B-42C4-8FC1-4D396C1CB474}"/>
              </a:ext>
            </a:extLst>
          </p:cNvPr>
          <p:cNvSpPr txBox="1"/>
          <p:nvPr/>
        </p:nvSpPr>
        <p:spPr>
          <a:xfrm>
            <a:off x="5327373" y="6505588"/>
            <a:ext cx="3244132" cy="307777"/>
          </a:xfrm>
          <a:prstGeom prst="rect">
            <a:avLst/>
          </a:prstGeom>
          <a:noFill/>
        </p:spPr>
        <p:txBody>
          <a:bodyPr wrap="square">
            <a:spAutoFit/>
          </a:bodyPr>
          <a:lstStyle/>
          <a:p>
            <a:pPr marL="285750" indent="-285750">
              <a:buFont typeface="Wingdings" panose="05000000000000000000" pitchFamily="2" charset="2"/>
              <a:buChar char="q"/>
            </a:pPr>
            <a:r>
              <a:rPr lang="en-US" sz="1400" b="0" i="0" dirty="0">
                <a:effectLst/>
                <a:latin typeface="Bookman Old Style" panose="02050604050505020204" pitchFamily="18" charset="0"/>
              </a:rPr>
              <a:t>Accuracy Score for Test : 0.96</a:t>
            </a:r>
            <a:endParaRPr lang="en-IN" sz="1400" dirty="0">
              <a:latin typeface="Bookman Old Style" panose="02050604050505020204" pitchFamily="18" charset="0"/>
            </a:endParaRPr>
          </a:p>
        </p:txBody>
      </p:sp>
      <p:sp>
        <p:nvSpPr>
          <p:cNvPr id="25" name="TextBox 24">
            <a:extLst>
              <a:ext uri="{FF2B5EF4-FFF2-40B4-BE49-F238E27FC236}">
                <a16:creationId xmlns:a16="http://schemas.microsoft.com/office/drawing/2014/main" id="{E1D65E3B-CA9C-415F-8103-E393617D072D}"/>
              </a:ext>
            </a:extLst>
          </p:cNvPr>
          <p:cNvSpPr txBox="1"/>
          <p:nvPr/>
        </p:nvSpPr>
        <p:spPr>
          <a:xfrm>
            <a:off x="9040633" y="2189372"/>
            <a:ext cx="2735249" cy="307777"/>
          </a:xfrm>
          <a:prstGeom prst="rect">
            <a:avLst/>
          </a:prstGeom>
          <a:noFill/>
        </p:spPr>
        <p:txBody>
          <a:bodyPr wrap="square">
            <a:spAutoFit/>
          </a:bodyPr>
          <a:lstStyle/>
          <a:p>
            <a:pPr marL="285750" indent="-285750">
              <a:buFont typeface="Wingdings" panose="05000000000000000000" pitchFamily="2" charset="2"/>
              <a:buChar char="q"/>
            </a:pPr>
            <a:r>
              <a:rPr lang="fr-FR" sz="1400" b="0" i="0" dirty="0">
                <a:effectLst/>
                <a:latin typeface="Bookman Old Style" panose="02050604050505020204" pitchFamily="18" charset="0"/>
              </a:rPr>
              <a:t>ROC AUC for Train : 0.99</a:t>
            </a:r>
            <a:endParaRPr lang="en-IN" sz="1400" dirty="0">
              <a:latin typeface="Bookman Old Style" panose="02050604050505020204" pitchFamily="18" charset="0"/>
            </a:endParaRPr>
          </a:p>
        </p:txBody>
      </p:sp>
      <p:sp>
        <p:nvSpPr>
          <p:cNvPr id="27" name="TextBox 26">
            <a:extLst>
              <a:ext uri="{FF2B5EF4-FFF2-40B4-BE49-F238E27FC236}">
                <a16:creationId xmlns:a16="http://schemas.microsoft.com/office/drawing/2014/main" id="{84A6B405-59B3-445E-8655-BC111599A341}"/>
              </a:ext>
            </a:extLst>
          </p:cNvPr>
          <p:cNvSpPr txBox="1"/>
          <p:nvPr/>
        </p:nvSpPr>
        <p:spPr>
          <a:xfrm>
            <a:off x="9040633" y="2568354"/>
            <a:ext cx="5454595" cy="307777"/>
          </a:xfrm>
          <a:prstGeom prst="rect">
            <a:avLst/>
          </a:prstGeom>
          <a:noFill/>
        </p:spPr>
        <p:txBody>
          <a:bodyPr wrap="square">
            <a:spAutoFit/>
          </a:bodyPr>
          <a:lstStyle/>
          <a:p>
            <a:pPr marL="285750" indent="-285750">
              <a:buFont typeface="Wingdings" panose="05000000000000000000" pitchFamily="2" charset="2"/>
              <a:buChar char="q"/>
            </a:pPr>
            <a:r>
              <a:rPr lang="en-US" sz="1400" i="0" dirty="0">
                <a:effectLst/>
                <a:latin typeface="Bookman Old Style" panose="02050604050505020204" pitchFamily="18" charset="0"/>
              </a:rPr>
              <a:t>ROC AUC for Test : 0.97</a:t>
            </a:r>
            <a:endParaRPr lang="en-IN" sz="1400" dirty="0">
              <a:latin typeface="Bookman Old Style" panose="02050604050505020204" pitchFamily="18" charset="0"/>
            </a:endParaRPr>
          </a:p>
        </p:txBody>
      </p:sp>
      <p:pic>
        <p:nvPicPr>
          <p:cNvPr id="2" name="Audio 1">
            <a:hlinkClick r:id="" action="ppaction://media"/>
            <a:extLst>
              <a:ext uri="{FF2B5EF4-FFF2-40B4-BE49-F238E27FC236}">
                <a16:creationId xmlns:a16="http://schemas.microsoft.com/office/drawing/2014/main" id="{E0E87B27-5E12-4DE0-B073-F5E20831361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8930614"/>
      </p:ext>
    </p:extLst>
  </p:cSld>
  <p:clrMapOvr>
    <a:masterClrMapping/>
  </p:clrMapOvr>
  <mc:AlternateContent xmlns:mc="http://schemas.openxmlformats.org/markup-compatibility/2006">
    <mc:Choice xmlns:p14="http://schemas.microsoft.com/office/powerpoint/2010/main" Requires="p14">
      <p:transition spd="slow" p14:dur="2000" advTm="53822"/>
    </mc:Choice>
    <mc:Fallback>
      <p:transition spd="slow" advTm="53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0BD3BE-0289-47CA-B8D8-67CA80B9ED4C}"/>
              </a:ext>
            </a:extLst>
          </p:cNvPr>
          <p:cNvSpPr txBox="1"/>
          <p:nvPr/>
        </p:nvSpPr>
        <p:spPr>
          <a:xfrm>
            <a:off x="184868" y="0"/>
            <a:ext cx="6094674" cy="369332"/>
          </a:xfrm>
          <a:prstGeom prst="rect">
            <a:avLst/>
          </a:prstGeom>
          <a:noFill/>
        </p:spPr>
        <p:txBody>
          <a:bodyPr wrap="square">
            <a:spAutoFit/>
          </a:bodyPr>
          <a:lstStyle/>
          <a:p>
            <a:pPr algn="l"/>
            <a:r>
              <a:rPr lang="en-IN" b="1" i="0" u="sng" dirty="0">
                <a:effectLst/>
                <a:latin typeface="Bradley Hand ITC" panose="03070402050302030203" pitchFamily="66" charset="0"/>
              </a:rPr>
              <a:t>Extra Trees Classifier</a:t>
            </a:r>
          </a:p>
        </p:txBody>
      </p:sp>
      <p:pic>
        <p:nvPicPr>
          <p:cNvPr id="5" name="Picture 4">
            <a:extLst>
              <a:ext uri="{FF2B5EF4-FFF2-40B4-BE49-F238E27FC236}">
                <a16:creationId xmlns:a16="http://schemas.microsoft.com/office/drawing/2014/main" id="{3722EDF7-38A8-4EB3-B3FE-703AD5D39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6" y="1948070"/>
            <a:ext cx="4511797" cy="4468633"/>
          </a:xfrm>
          <a:prstGeom prst="rect">
            <a:avLst/>
          </a:prstGeom>
        </p:spPr>
      </p:pic>
      <p:sp>
        <p:nvSpPr>
          <p:cNvPr id="7" name="TextBox 6">
            <a:extLst>
              <a:ext uri="{FF2B5EF4-FFF2-40B4-BE49-F238E27FC236}">
                <a16:creationId xmlns:a16="http://schemas.microsoft.com/office/drawing/2014/main" id="{59046858-9947-48A1-B110-F61B08ECCE26}"/>
              </a:ext>
            </a:extLst>
          </p:cNvPr>
          <p:cNvSpPr txBox="1"/>
          <p:nvPr/>
        </p:nvSpPr>
        <p:spPr>
          <a:xfrm>
            <a:off x="5488388" y="0"/>
            <a:ext cx="6094674" cy="523220"/>
          </a:xfrm>
          <a:prstGeom prst="rect">
            <a:avLst/>
          </a:prstGeom>
          <a:noFill/>
        </p:spPr>
        <p:txBody>
          <a:bodyPr wrap="square">
            <a:spAutoFit/>
          </a:bodyPr>
          <a:lstStyle/>
          <a:p>
            <a:pPr algn="l"/>
            <a:r>
              <a:rPr lang="en-IN" sz="2800" b="1" i="0" u="sng" dirty="0">
                <a:effectLst/>
                <a:latin typeface="Bradley Hand ITC" panose="03070402050302030203" pitchFamily="66" charset="0"/>
              </a:rPr>
              <a:t>SMOTE</a:t>
            </a:r>
          </a:p>
        </p:txBody>
      </p:sp>
      <p:pic>
        <p:nvPicPr>
          <p:cNvPr id="9" name="Picture 8">
            <a:extLst>
              <a:ext uri="{FF2B5EF4-FFF2-40B4-BE49-F238E27FC236}">
                <a16:creationId xmlns:a16="http://schemas.microsoft.com/office/drawing/2014/main" id="{8C2BB1F0-1FB6-4A55-A824-C868A1D96F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4550" y="523220"/>
            <a:ext cx="3888187" cy="2156647"/>
          </a:xfrm>
          <a:prstGeom prst="rect">
            <a:avLst/>
          </a:prstGeom>
        </p:spPr>
      </p:pic>
      <p:sp>
        <p:nvSpPr>
          <p:cNvPr id="11" name="TextBox 10">
            <a:extLst>
              <a:ext uri="{FF2B5EF4-FFF2-40B4-BE49-F238E27FC236}">
                <a16:creationId xmlns:a16="http://schemas.microsoft.com/office/drawing/2014/main" id="{D7F0E49F-898D-4FC8-B27C-66780D74E312}"/>
              </a:ext>
            </a:extLst>
          </p:cNvPr>
          <p:cNvSpPr txBox="1"/>
          <p:nvPr/>
        </p:nvSpPr>
        <p:spPr>
          <a:xfrm>
            <a:off x="5876014" y="2736502"/>
            <a:ext cx="5009322" cy="461665"/>
          </a:xfrm>
          <a:prstGeom prst="rect">
            <a:avLst/>
          </a:prstGeom>
          <a:noFill/>
        </p:spPr>
        <p:txBody>
          <a:bodyPr wrap="square">
            <a:spAutoFit/>
          </a:bodyPr>
          <a:lstStyle/>
          <a:p>
            <a:pPr algn="l"/>
            <a:r>
              <a:rPr lang="en-US" sz="2400" b="1" i="0" u="sng" dirty="0">
                <a:effectLst/>
                <a:latin typeface="Bradley Hand ITC" panose="03070402050302030203" pitchFamily="66" charset="0"/>
              </a:rPr>
              <a:t>Extra Trees Classifier After SMOTE</a:t>
            </a:r>
            <a:endParaRPr lang="en-US" sz="2400" b="0" i="0" u="sng" dirty="0">
              <a:effectLst/>
              <a:latin typeface="Bradley Hand ITC" panose="03070402050302030203" pitchFamily="66" charset="0"/>
            </a:endParaRPr>
          </a:p>
        </p:txBody>
      </p:sp>
      <p:pic>
        <p:nvPicPr>
          <p:cNvPr id="13" name="Picture 12">
            <a:extLst>
              <a:ext uri="{FF2B5EF4-FFF2-40B4-BE49-F238E27FC236}">
                <a16:creationId xmlns:a16="http://schemas.microsoft.com/office/drawing/2014/main" id="{C8004974-C7F7-479C-BC2E-6DF7E9F1C2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494" y="3716465"/>
            <a:ext cx="5740842" cy="2421941"/>
          </a:xfrm>
          <a:prstGeom prst="rect">
            <a:avLst/>
          </a:prstGeom>
        </p:spPr>
      </p:pic>
      <p:sp>
        <p:nvSpPr>
          <p:cNvPr id="15" name="TextBox 14">
            <a:extLst>
              <a:ext uri="{FF2B5EF4-FFF2-40B4-BE49-F238E27FC236}">
                <a16:creationId xmlns:a16="http://schemas.microsoft.com/office/drawing/2014/main" id="{4004C1F1-8AE1-4BC3-9A76-C54E6ABCB8F3}"/>
              </a:ext>
            </a:extLst>
          </p:cNvPr>
          <p:cNvSpPr txBox="1"/>
          <p:nvPr/>
        </p:nvSpPr>
        <p:spPr>
          <a:xfrm>
            <a:off x="0" y="338554"/>
            <a:ext cx="3888187" cy="1384995"/>
          </a:xfrm>
          <a:prstGeom prst="rect">
            <a:avLst/>
          </a:prstGeom>
          <a:noFill/>
        </p:spPr>
        <p:txBody>
          <a:bodyPr wrap="square">
            <a:spAutoFit/>
          </a:bodyPr>
          <a:lstStyle/>
          <a:p>
            <a:pPr marL="285750" indent="-285750">
              <a:buFont typeface="Wingdings" panose="05000000000000000000" pitchFamily="2" charset="2"/>
              <a:buChar char="q"/>
            </a:pPr>
            <a:r>
              <a:rPr lang="en-IN" sz="1400" dirty="0">
                <a:latin typeface="Bookman Old Style" panose="02050604050505020204" pitchFamily="18" charset="0"/>
              </a:rPr>
              <a:t>In Extra Tree Classifier, I calculated cross validation score &amp; cv score is 0.97.</a:t>
            </a:r>
          </a:p>
          <a:p>
            <a:pPr marL="285750" indent="-285750">
              <a:buFont typeface="Wingdings" panose="05000000000000000000" pitchFamily="2" charset="2"/>
              <a:buChar char="q"/>
            </a:pPr>
            <a:r>
              <a:rPr lang="en-IN" sz="1400" dirty="0">
                <a:latin typeface="Bookman Old Style" panose="02050604050505020204" pitchFamily="18" charset="0"/>
              </a:rPr>
              <a:t>Then, I fit the model &amp; calculated testing accuracy is 0.97.</a:t>
            </a:r>
          </a:p>
          <a:p>
            <a:pPr marL="285750" indent="-285750">
              <a:buFont typeface="Wingdings" panose="05000000000000000000" pitchFamily="2" charset="2"/>
              <a:buChar char="q"/>
            </a:pPr>
            <a:r>
              <a:rPr lang="en-IN" sz="1400" dirty="0">
                <a:latin typeface="Bookman Old Style" panose="02050604050505020204" pitchFamily="18" charset="0"/>
              </a:rPr>
              <a:t>Training accuracy:- 0.99.</a:t>
            </a:r>
          </a:p>
        </p:txBody>
      </p:sp>
      <p:sp>
        <p:nvSpPr>
          <p:cNvPr id="17" name="TextBox 16">
            <a:extLst>
              <a:ext uri="{FF2B5EF4-FFF2-40B4-BE49-F238E27FC236}">
                <a16:creationId xmlns:a16="http://schemas.microsoft.com/office/drawing/2014/main" id="{B67DC359-1ABB-4804-909C-012491F7EFF7}"/>
              </a:ext>
            </a:extLst>
          </p:cNvPr>
          <p:cNvSpPr txBox="1"/>
          <p:nvPr/>
        </p:nvSpPr>
        <p:spPr>
          <a:xfrm>
            <a:off x="4269850" y="454384"/>
            <a:ext cx="3804700" cy="954107"/>
          </a:xfrm>
          <a:prstGeom prst="rect">
            <a:avLst/>
          </a:prstGeom>
          <a:noFill/>
        </p:spPr>
        <p:txBody>
          <a:bodyPr wrap="square">
            <a:spAutoFit/>
          </a:bodyPr>
          <a:lstStyle/>
          <a:p>
            <a:pPr marL="285750" indent="-285750">
              <a:buFont typeface="Wingdings" panose="05000000000000000000" pitchFamily="2" charset="2"/>
              <a:buChar char="q"/>
            </a:pPr>
            <a:r>
              <a:rPr lang="en-US" sz="1400" b="0" i="0" dirty="0">
                <a:effectLst/>
                <a:latin typeface="Bookman Old Style" panose="02050604050505020204" pitchFamily="18" charset="0"/>
              </a:rPr>
              <a:t>It is used to obtain a synthetically class-balanced or nearly class-balanced training set, which is then used to train the classifier.</a:t>
            </a:r>
            <a:endParaRPr lang="en-IN" sz="1400" dirty="0">
              <a:latin typeface="Bookman Old Style" panose="02050604050505020204" pitchFamily="18" charset="0"/>
            </a:endParaRPr>
          </a:p>
        </p:txBody>
      </p:sp>
      <p:sp>
        <p:nvSpPr>
          <p:cNvPr id="19" name="TextBox 18">
            <a:extLst>
              <a:ext uri="{FF2B5EF4-FFF2-40B4-BE49-F238E27FC236}">
                <a16:creationId xmlns:a16="http://schemas.microsoft.com/office/drawing/2014/main" id="{E878EE30-3851-4DB1-80E3-0DF6EDB5C04A}"/>
              </a:ext>
            </a:extLst>
          </p:cNvPr>
          <p:cNvSpPr txBox="1"/>
          <p:nvPr/>
        </p:nvSpPr>
        <p:spPr>
          <a:xfrm>
            <a:off x="5144494" y="3198166"/>
            <a:ext cx="6587656" cy="369332"/>
          </a:xfrm>
          <a:prstGeom prst="rect">
            <a:avLst/>
          </a:prstGeom>
          <a:noFill/>
        </p:spPr>
        <p:txBody>
          <a:bodyPr wrap="square">
            <a:spAutoFit/>
          </a:bodyPr>
          <a:lstStyle/>
          <a:p>
            <a:pPr marL="285750" indent="-285750">
              <a:buFont typeface="Wingdings" panose="05000000000000000000" pitchFamily="2" charset="2"/>
              <a:buChar char="q"/>
            </a:pPr>
            <a:r>
              <a:rPr lang="en-IN" dirty="0">
                <a:latin typeface="Bookman Old Style" panose="02050604050505020204" pitchFamily="18" charset="0"/>
              </a:rPr>
              <a:t>After smote, Testing accuracy  is 0.96</a:t>
            </a:r>
          </a:p>
        </p:txBody>
      </p:sp>
      <p:pic>
        <p:nvPicPr>
          <p:cNvPr id="2" name="Audio 1">
            <a:hlinkClick r:id="" action="ppaction://media"/>
            <a:extLst>
              <a:ext uri="{FF2B5EF4-FFF2-40B4-BE49-F238E27FC236}">
                <a16:creationId xmlns:a16="http://schemas.microsoft.com/office/drawing/2014/main" id="{B09E11AD-E2F2-4D5B-BE5D-0E1F2B9AAA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67221587"/>
      </p:ext>
    </p:extLst>
  </p:cSld>
  <p:clrMapOvr>
    <a:masterClrMapping/>
  </p:clrMapOvr>
  <mc:AlternateContent xmlns:mc="http://schemas.openxmlformats.org/markup-compatibility/2006">
    <mc:Choice xmlns:p14="http://schemas.microsoft.com/office/powerpoint/2010/main" Requires="p14">
      <p:transition spd="slow" p14:dur="2000" advTm="32384"/>
    </mc:Choice>
    <mc:Fallback>
      <p:transition spd="slow" advTm="32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CAFF4A-9DDB-4B00-AE18-AE862076AA3F}"/>
              </a:ext>
            </a:extLst>
          </p:cNvPr>
          <p:cNvSpPr txBox="1"/>
          <p:nvPr/>
        </p:nvSpPr>
        <p:spPr>
          <a:xfrm>
            <a:off x="510872" y="69776"/>
            <a:ext cx="2749163" cy="523220"/>
          </a:xfrm>
          <a:prstGeom prst="rect">
            <a:avLst/>
          </a:prstGeom>
          <a:noFill/>
        </p:spPr>
        <p:txBody>
          <a:bodyPr wrap="square">
            <a:spAutoFit/>
          </a:bodyPr>
          <a:lstStyle/>
          <a:p>
            <a:pPr algn="l"/>
            <a:r>
              <a:rPr lang="en-IN" sz="2800" b="1" i="0" u="sng" dirty="0">
                <a:effectLst/>
                <a:latin typeface="Bradley Hand ITC" panose="03070402050302030203" pitchFamily="66" charset="0"/>
              </a:rPr>
              <a:t>Deep Learning </a:t>
            </a:r>
            <a:endParaRPr lang="en-IN" sz="2800" b="0" i="0" u="sng" dirty="0">
              <a:effectLst/>
              <a:latin typeface="Bradley Hand ITC" panose="03070402050302030203" pitchFamily="66" charset="0"/>
            </a:endParaRPr>
          </a:p>
        </p:txBody>
      </p:sp>
      <p:sp>
        <p:nvSpPr>
          <p:cNvPr id="5" name="TextBox 4">
            <a:extLst>
              <a:ext uri="{FF2B5EF4-FFF2-40B4-BE49-F238E27FC236}">
                <a16:creationId xmlns:a16="http://schemas.microsoft.com/office/drawing/2014/main" id="{BAEE745F-770E-4B62-AF53-6DD0F409C9C0}"/>
              </a:ext>
            </a:extLst>
          </p:cNvPr>
          <p:cNvSpPr txBox="1"/>
          <p:nvPr/>
        </p:nvSpPr>
        <p:spPr>
          <a:xfrm>
            <a:off x="0" y="519673"/>
            <a:ext cx="8084489" cy="584775"/>
          </a:xfrm>
          <a:prstGeom prst="rect">
            <a:avLst/>
          </a:prstGeom>
          <a:noFill/>
        </p:spPr>
        <p:txBody>
          <a:bodyPr wrap="square">
            <a:spAutoFit/>
          </a:bodyPr>
          <a:lstStyle/>
          <a:p>
            <a:pPr marL="285750" indent="-285750">
              <a:buFont typeface="Wingdings" panose="05000000000000000000" pitchFamily="2" charset="2"/>
              <a:buChar char="q"/>
            </a:pPr>
            <a:r>
              <a:rPr lang="en-US" sz="1400" b="0" i="0" dirty="0">
                <a:effectLst/>
                <a:latin typeface="Bookman Old Style" panose="02050604050505020204" pitchFamily="18" charset="0"/>
              </a:rPr>
              <a:t>Deep learning is a subset of </a:t>
            </a:r>
            <a:r>
              <a:rPr lang="en-US" sz="1400" b="0" i="0" u="none" strike="noStrike" dirty="0">
                <a:effectLst/>
                <a:latin typeface="Bookman Old Style" panose="02050604050505020204" pitchFamily="18" charset="0"/>
                <a:hlinkClick r:id="rId4" tooltip="machine-learning">
                  <a:extLst>
                    <a:ext uri="{A12FA001-AC4F-418D-AE19-62706E023703}">
                      <ahyp:hlinkClr xmlns:ahyp="http://schemas.microsoft.com/office/drawing/2018/hyperlinkcolor" val="tx"/>
                    </a:ext>
                  </a:extLst>
                </a:hlinkClick>
              </a:rPr>
              <a:t>machine learning</a:t>
            </a:r>
            <a:r>
              <a:rPr lang="en-US" sz="1400" b="0" i="0" dirty="0">
                <a:effectLst/>
                <a:latin typeface="Bookman Old Style" panose="02050604050505020204" pitchFamily="18" charset="0"/>
              </a:rPr>
              <a:t>, which is essentially a neural network with three or more layers</a:t>
            </a:r>
            <a:r>
              <a:rPr lang="en-US" b="0" i="0" dirty="0">
                <a:solidFill>
                  <a:srgbClr val="525252"/>
                </a:solidFill>
                <a:effectLst/>
                <a:latin typeface="IBM Plex Sans" panose="020B0604020202020204" pitchFamily="34" charset="0"/>
              </a:rPr>
              <a:t>.</a:t>
            </a:r>
            <a:endParaRPr lang="en-IN" dirty="0"/>
          </a:p>
        </p:txBody>
      </p:sp>
      <p:sp>
        <p:nvSpPr>
          <p:cNvPr id="11" name="TextBox 10">
            <a:extLst>
              <a:ext uri="{FF2B5EF4-FFF2-40B4-BE49-F238E27FC236}">
                <a16:creationId xmlns:a16="http://schemas.microsoft.com/office/drawing/2014/main" id="{55DDE71B-8F25-4E61-82C3-F4F414F6F90E}"/>
              </a:ext>
            </a:extLst>
          </p:cNvPr>
          <p:cNvSpPr txBox="1"/>
          <p:nvPr/>
        </p:nvSpPr>
        <p:spPr>
          <a:xfrm>
            <a:off x="55659" y="1873890"/>
            <a:ext cx="3530379" cy="400110"/>
          </a:xfrm>
          <a:prstGeom prst="rect">
            <a:avLst/>
          </a:prstGeom>
          <a:noFill/>
        </p:spPr>
        <p:txBody>
          <a:bodyPr wrap="square">
            <a:spAutoFit/>
          </a:bodyPr>
          <a:lstStyle/>
          <a:p>
            <a:pPr algn="l"/>
            <a:r>
              <a:rPr lang="en-IN" sz="2000" b="1" i="0" u="sng" dirty="0">
                <a:solidFill>
                  <a:srgbClr val="000000"/>
                </a:solidFill>
                <a:effectLst/>
                <a:latin typeface="Bradley Hand ITC" panose="03070402050302030203" pitchFamily="66" charset="0"/>
              </a:rPr>
              <a:t>RNN with bidirectional LSTM</a:t>
            </a:r>
          </a:p>
        </p:txBody>
      </p:sp>
      <p:pic>
        <p:nvPicPr>
          <p:cNvPr id="13" name="Picture 12">
            <a:extLst>
              <a:ext uri="{FF2B5EF4-FFF2-40B4-BE49-F238E27FC236}">
                <a16:creationId xmlns:a16="http://schemas.microsoft.com/office/drawing/2014/main" id="{B6AF4416-01E3-4F7C-9E84-5C1C26A48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2672" y="1873889"/>
            <a:ext cx="4166484" cy="4642903"/>
          </a:xfrm>
          <a:prstGeom prst="rect">
            <a:avLst/>
          </a:prstGeom>
        </p:spPr>
      </p:pic>
      <p:pic>
        <p:nvPicPr>
          <p:cNvPr id="15" name="Picture 14">
            <a:extLst>
              <a:ext uri="{FF2B5EF4-FFF2-40B4-BE49-F238E27FC236}">
                <a16:creationId xmlns:a16="http://schemas.microsoft.com/office/drawing/2014/main" id="{8F5B395A-F853-4BEB-AE3B-C0794AAB74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230" y="1873888"/>
            <a:ext cx="4166483" cy="4642903"/>
          </a:xfrm>
          <a:prstGeom prst="rect">
            <a:avLst/>
          </a:prstGeom>
        </p:spPr>
      </p:pic>
      <p:sp>
        <p:nvSpPr>
          <p:cNvPr id="17" name="TextBox 16">
            <a:extLst>
              <a:ext uri="{FF2B5EF4-FFF2-40B4-BE49-F238E27FC236}">
                <a16:creationId xmlns:a16="http://schemas.microsoft.com/office/drawing/2014/main" id="{CB5792C4-13CF-417F-BD32-BF06A7A0B1FA}"/>
              </a:ext>
            </a:extLst>
          </p:cNvPr>
          <p:cNvSpPr txBox="1"/>
          <p:nvPr/>
        </p:nvSpPr>
        <p:spPr>
          <a:xfrm>
            <a:off x="55660" y="2274000"/>
            <a:ext cx="3427012" cy="1815882"/>
          </a:xfrm>
          <a:prstGeom prst="rect">
            <a:avLst/>
          </a:prstGeom>
          <a:noFill/>
        </p:spPr>
        <p:txBody>
          <a:bodyPr wrap="square">
            <a:spAutoFit/>
          </a:bodyPr>
          <a:lstStyle/>
          <a:p>
            <a:pPr marL="285750" indent="-285750">
              <a:buFont typeface="Wingdings" panose="05000000000000000000" pitchFamily="2" charset="2"/>
              <a:buChar char="q"/>
            </a:pPr>
            <a:r>
              <a:rPr lang="en-IN" sz="1400" dirty="0">
                <a:latin typeface="Bookman Old Style" panose="02050604050505020204" pitchFamily="18" charset="0"/>
              </a:rPr>
              <a:t>Firstly, I build the LSTM model for bidirectional, in that I fit the model into training &amp; testing data for validation.</a:t>
            </a:r>
          </a:p>
          <a:p>
            <a:pPr marL="285750" indent="-285750">
              <a:buFont typeface="Wingdings" panose="05000000000000000000" pitchFamily="2" charset="2"/>
              <a:buChar char="q"/>
            </a:pPr>
            <a:r>
              <a:rPr lang="en-IN" sz="1400" dirty="0">
                <a:latin typeface="Bookman Old Style" panose="02050604050505020204" pitchFamily="18" charset="0"/>
              </a:rPr>
              <a:t>Then, I calculated Accuracy score of </a:t>
            </a:r>
            <a:r>
              <a:rPr lang="en-IN" sz="1400" dirty="0" err="1">
                <a:latin typeface="Bookman Old Style" panose="02050604050505020204" pitchFamily="18" charset="0"/>
              </a:rPr>
              <a:t>rnn</a:t>
            </a:r>
            <a:r>
              <a:rPr lang="en-IN" sz="1400" dirty="0">
                <a:latin typeface="Bookman Old Style" panose="02050604050505020204" pitchFamily="18" charset="0"/>
              </a:rPr>
              <a:t> with bidirectional LSTM is</a:t>
            </a:r>
          </a:p>
          <a:p>
            <a:r>
              <a:rPr lang="en-IN" sz="1400" dirty="0">
                <a:latin typeface="Bookman Old Style" panose="02050604050505020204" pitchFamily="18" charset="0"/>
              </a:rPr>
              <a:t>     94.56.</a:t>
            </a:r>
          </a:p>
          <a:p>
            <a:endParaRPr lang="en-IN" sz="1400" dirty="0">
              <a:latin typeface="Bookman Old Style" panose="02050604050505020204" pitchFamily="18" charset="0"/>
            </a:endParaRPr>
          </a:p>
        </p:txBody>
      </p:sp>
      <p:sp>
        <p:nvSpPr>
          <p:cNvPr id="18" name="TextBox 17">
            <a:extLst>
              <a:ext uri="{FF2B5EF4-FFF2-40B4-BE49-F238E27FC236}">
                <a16:creationId xmlns:a16="http://schemas.microsoft.com/office/drawing/2014/main" id="{54BC9DCE-72E9-474E-83A8-4DFFD0653D35}"/>
              </a:ext>
            </a:extLst>
          </p:cNvPr>
          <p:cNvSpPr txBox="1"/>
          <p:nvPr/>
        </p:nvSpPr>
        <p:spPr>
          <a:xfrm>
            <a:off x="-44726" y="1007513"/>
            <a:ext cx="6428629" cy="738664"/>
          </a:xfrm>
          <a:prstGeom prst="rect">
            <a:avLst/>
          </a:prstGeom>
          <a:noFill/>
        </p:spPr>
        <p:txBody>
          <a:bodyPr wrap="square">
            <a:spAutoFit/>
          </a:bodyPr>
          <a:lstStyle/>
          <a:p>
            <a:pPr marL="285750" indent="-285750">
              <a:buFont typeface="Wingdings" panose="05000000000000000000" pitchFamily="2" charset="2"/>
              <a:buChar char="q"/>
            </a:pPr>
            <a:r>
              <a:rPr lang="en-IN" sz="1400" dirty="0">
                <a:latin typeface="Bookman Old Style" panose="02050604050505020204" pitchFamily="18" charset="0"/>
              </a:rPr>
              <a:t>In that I've done two types of deep learning modelling:-</a:t>
            </a:r>
          </a:p>
          <a:p>
            <a:pPr marL="285750" indent="-285750">
              <a:buFont typeface="Wingdings" panose="05000000000000000000" pitchFamily="2" charset="2"/>
              <a:buChar char="q"/>
            </a:pPr>
            <a:r>
              <a:rPr lang="en-IN" sz="1400" dirty="0">
                <a:latin typeface="Bookman Old Style" panose="02050604050505020204" pitchFamily="18" charset="0"/>
              </a:rPr>
              <a:t>RNN with bidirectional LSTM</a:t>
            </a:r>
          </a:p>
          <a:p>
            <a:pPr marL="285750" indent="-285750">
              <a:buFont typeface="Wingdings" panose="05000000000000000000" pitchFamily="2" charset="2"/>
              <a:buChar char="q"/>
            </a:pPr>
            <a:r>
              <a:rPr lang="en-IN" sz="1400" dirty="0">
                <a:latin typeface="Bookman Old Style" panose="02050604050505020204" pitchFamily="18" charset="0"/>
              </a:rPr>
              <a:t>CNN using LSTM</a:t>
            </a:r>
          </a:p>
        </p:txBody>
      </p:sp>
      <p:pic>
        <p:nvPicPr>
          <p:cNvPr id="2" name="Audio 1">
            <a:hlinkClick r:id="" action="ppaction://media"/>
            <a:extLst>
              <a:ext uri="{FF2B5EF4-FFF2-40B4-BE49-F238E27FC236}">
                <a16:creationId xmlns:a16="http://schemas.microsoft.com/office/drawing/2014/main" id="{6F513800-5CDD-400C-AF22-4F26AC3E27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19524628"/>
      </p:ext>
    </p:extLst>
  </p:cSld>
  <p:clrMapOvr>
    <a:masterClrMapping/>
  </p:clrMapOvr>
  <mc:AlternateContent xmlns:mc="http://schemas.openxmlformats.org/markup-compatibility/2006">
    <mc:Choice xmlns:p14="http://schemas.microsoft.com/office/powerpoint/2010/main" Requires="p14">
      <p:transition spd="slow" p14:dur="2000" advTm="35722"/>
    </mc:Choice>
    <mc:Fallback>
      <p:transition spd="slow" advTm="35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A27BC0-13A1-49DA-AB35-0849A3880AA9}"/>
              </a:ext>
            </a:extLst>
          </p:cNvPr>
          <p:cNvSpPr txBox="1"/>
          <p:nvPr/>
        </p:nvSpPr>
        <p:spPr>
          <a:xfrm>
            <a:off x="232576" y="93630"/>
            <a:ext cx="6094674" cy="523220"/>
          </a:xfrm>
          <a:prstGeom prst="rect">
            <a:avLst/>
          </a:prstGeom>
          <a:noFill/>
        </p:spPr>
        <p:txBody>
          <a:bodyPr wrap="square">
            <a:spAutoFit/>
          </a:bodyPr>
          <a:lstStyle/>
          <a:p>
            <a:r>
              <a:rPr lang="en-IN" sz="2800" b="1" u="sng" dirty="0">
                <a:latin typeface="Bradley Hand ITC" panose="03070402050302030203" pitchFamily="66" charset="0"/>
              </a:rPr>
              <a:t>CNN using LSTM</a:t>
            </a:r>
          </a:p>
        </p:txBody>
      </p:sp>
      <p:pic>
        <p:nvPicPr>
          <p:cNvPr id="9" name="Picture 8">
            <a:extLst>
              <a:ext uri="{FF2B5EF4-FFF2-40B4-BE49-F238E27FC236}">
                <a16:creationId xmlns:a16="http://schemas.microsoft.com/office/drawing/2014/main" id="{A6D85F91-985B-4DB3-94BE-25728F347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14" y="1520265"/>
            <a:ext cx="5102749" cy="4720885"/>
          </a:xfrm>
          <a:prstGeom prst="rect">
            <a:avLst/>
          </a:prstGeom>
        </p:spPr>
      </p:pic>
      <p:pic>
        <p:nvPicPr>
          <p:cNvPr id="11" name="Picture 10">
            <a:extLst>
              <a:ext uri="{FF2B5EF4-FFF2-40B4-BE49-F238E27FC236}">
                <a16:creationId xmlns:a16="http://schemas.microsoft.com/office/drawing/2014/main" id="{4EDCB334-759A-4793-8493-B350F9CFB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359" y="2620507"/>
            <a:ext cx="5466644" cy="4038710"/>
          </a:xfrm>
          <a:prstGeom prst="rect">
            <a:avLst/>
          </a:prstGeom>
        </p:spPr>
      </p:pic>
      <p:pic>
        <p:nvPicPr>
          <p:cNvPr id="13" name="Picture 12">
            <a:extLst>
              <a:ext uri="{FF2B5EF4-FFF2-40B4-BE49-F238E27FC236}">
                <a16:creationId xmlns:a16="http://schemas.microsoft.com/office/drawing/2014/main" id="{1467EA15-8DBE-4992-9E23-15238CC702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93630"/>
            <a:ext cx="4898003" cy="2453530"/>
          </a:xfrm>
          <a:prstGeom prst="rect">
            <a:avLst/>
          </a:prstGeom>
        </p:spPr>
      </p:pic>
      <p:sp>
        <p:nvSpPr>
          <p:cNvPr id="15" name="TextBox 14">
            <a:extLst>
              <a:ext uri="{FF2B5EF4-FFF2-40B4-BE49-F238E27FC236}">
                <a16:creationId xmlns:a16="http://schemas.microsoft.com/office/drawing/2014/main" id="{86BE16F6-C889-4236-8E21-EE2C849A2CBC}"/>
              </a:ext>
            </a:extLst>
          </p:cNvPr>
          <p:cNvSpPr txBox="1"/>
          <p:nvPr/>
        </p:nvSpPr>
        <p:spPr>
          <a:xfrm>
            <a:off x="63610" y="616850"/>
            <a:ext cx="5945588" cy="738664"/>
          </a:xfrm>
          <a:prstGeom prst="rect">
            <a:avLst/>
          </a:prstGeom>
          <a:noFill/>
        </p:spPr>
        <p:txBody>
          <a:bodyPr wrap="square">
            <a:spAutoFit/>
          </a:bodyPr>
          <a:lstStyle/>
          <a:p>
            <a:pPr marL="285750" indent="-285750">
              <a:buFont typeface="Wingdings" panose="05000000000000000000" pitchFamily="2" charset="2"/>
              <a:buChar char="q"/>
            </a:pPr>
            <a:r>
              <a:rPr lang="en-IN" sz="1400" dirty="0">
                <a:latin typeface="Bookman Old Style" panose="02050604050505020204" pitchFamily="18" charset="0"/>
              </a:rPr>
              <a:t>In CNN using LSTM, I fit the model &amp; accuracy of CNN is 94.83.</a:t>
            </a:r>
          </a:p>
          <a:p>
            <a:endParaRPr lang="en-IN" sz="1400" dirty="0">
              <a:latin typeface="Bookman Old Style" panose="02050604050505020204" pitchFamily="18" charset="0"/>
            </a:endParaRPr>
          </a:p>
        </p:txBody>
      </p:sp>
      <p:pic>
        <p:nvPicPr>
          <p:cNvPr id="2" name="Audio 1">
            <a:hlinkClick r:id="" action="ppaction://media"/>
            <a:extLst>
              <a:ext uri="{FF2B5EF4-FFF2-40B4-BE49-F238E27FC236}">
                <a16:creationId xmlns:a16="http://schemas.microsoft.com/office/drawing/2014/main" id="{279FBE3C-2132-4ABB-B6C9-C92F43CF64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62389224"/>
      </p:ext>
    </p:extLst>
  </p:cSld>
  <p:clrMapOvr>
    <a:masterClrMapping/>
  </p:clrMapOvr>
  <mc:AlternateContent xmlns:mc="http://schemas.openxmlformats.org/markup-compatibility/2006">
    <mc:Choice xmlns:p14="http://schemas.microsoft.com/office/powerpoint/2010/main" Requires="p14">
      <p:transition spd="slow" p14:dur="2000" advTm="16036"/>
    </mc:Choice>
    <mc:Fallback>
      <p:transition spd="slow" advTm="16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EFFBF9-2843-4C47-92CC-546C725A129A}"/>
              </a:ext>
            </a:extLst>
          </p:cNvPr>
          <p:cNvSpPr txBox="1"/>
          <p:nvPr/>
        </p:nvSpPr>
        <p:spPr>
          <a:xfrm>
            <a:off x="4048217" y="308044"/>
            <a:ext cx="3142696" cy="707886"/>
          </a:xfrm>
          <a:prstGeom prst="rect">
            <a:avLst/>
          </a:prstGeom>
          <a:noFill/>
        </p:spPr>
        <p:txBody>
          <a:bodyPr wrap="square">
            <a:spAutoFit/>
          </a:bodyPr>
          <a:lstStyle/>
          <a:p>
            <a:r>
              <a:rPr lang="en-IN" sz="4000" b="1" u="sng" dirty="0">
                <a:latin typeface="Bradley Hand ITC" panose="03070402050302030203" pitchFamily="66" charset="0"/>
              </a:rPr>
              <a:t>Deployment</a:t>
            </a:r>
          </a:p>
        </p:txBody>
      </p:sp>
      <p:pic>
        <p:nvPicPr>
          <p:cNvPr id="5" name="Picture 4">
            <a:extLst>
              <a:ext uri="{FF2B5EF4-FFF2-40B4-BE49-F238E27FC236}">
                <a16:creationId xmlns:a16="http://schemas.microsoft.com/office/drawing/2014/main" id="{603A6722-C51E-4D61-AE93-1C00E86BB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866" y="1108862"/>
            <a:ext cx="6161105" cy="4865810"/>
          </a:xfrm>
          <a:prstGeom prst="rect">
            <a:avLst/>
          </a:prstGeom>
        </p:spPr>
      </p:pic>
      <p:sp>
        <p:nvSpPr>
          <p:cNvPr id="7" name="TextBox 6">
            <a:extLst>
              <a:ext uri="{FF2B5EF4-FFF2-40B4-BE49-F238E27FC236}">
                <a16:creationId xmlns:a16="http://schemas.microsoft.com/office/drawing/2014/main" id="{78B463C6-189A-474B-8B7B-DC6F35D81910}"/>
              </a:ext>
            </a:extLst>
          </p:cNvPr>
          <p:cNvSpPr txBox="1"/>
          <p:nvPr/>
        </p:nvSpPr>
        <p:spPr>
          <a:xfrm>
            <a:off x="126506" y="934962"/>
            <a:ext cx="5129075" cy="923330"/>
          </a:xfrm>
          <a:prstGeom prst="rect">
            <a:avLst/>
          </a:prstGeom>
          <a:noFill/>
        </p:spPr>
        <p:txBody>
          <a:bodyPr wrap="square">
            <a:spAutoFit/>
          </a:bodyPr>
          <a:lstStyle/>
          <a:p>
            <a:pPr marL="285750" indent="-285750">
              <a:buFont typeface="Wingdings" panose="05000000000000000000" pitchFamily="2" charset="2"/>
              <a:buChar char="q"/>
            </a:pPr>
            <a:r>
              <a:rPr lang="en-IN" dirty="0" err="1">
                <a:latin typeface="Bookman Old Style" panose="02050604050505020204" pitchFamily="18" charset="0"/>
              </a:rPr>
              <a:t>Atlast</a:t>
            </a:r>
            <a:r>
              <a:rPr lang="en-IN" dirty="0">
                <a:latin typeface="Bookman Old Style" panose="02050604050505020204" pitchFamily="18" charset="0"/>
              </a:rPr>
              <a:t>, after going through all the models I finalize SVM as my final selection for model deployment</a:t>
            </a:r>
            <a:r>
              <a:rPr lang="en-IN" dirty="0"/>
              <a:t>. </a:t>
            </a:r>
          </a:p>
        </p:txBody>
      </p:sp>
      <p:pic>
        <p:nvPicPr>
          <p:cNvPr id="4" name="Audio 3">
            <a:hlinkClick r:id="" action="ppaction://media"/>
            <a:extLst>
              <a:ext uri="{FF2B5EF4-FFF2-40B4-BE49-F238E27FC236}">
                <a16:creationId xmlns:a16="http://schemas.microsoft.com/office/drawing/2014/main" id="{2F2A8775-996B-4BED-A2CD-D421B84726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99547021"/>
      </p:ext>
    </p:extLst>
  </p:cSld>
  <p:clrMapOvr>
    <a:masterClrMapping/>
  </p:clrMapOvr>
  <mc:AlternateContent xmlns:mc="http://schemas.openxmlformats.org/markup-compatibility/2006">
    <mc:Choice xmlns:p14="http://schemas.microsoft.com/office/powerpoint/2010/main" Requires="p14">
      <p:transition spd="slow" p14:dur="2000" advTm="11566"/>
    </mc:Choice>
    <mc:Fallback>
      <p:transition spd="slow" advTm="11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705D-2CEC-4AFD-AD06-F6615D4D8F41}"/>
              </a:ext>
            </a:extLst>
          </p:cNvPr>
          <p:cNvSpPr>
            <a:spLocks noGrp="1"/>
          </p:cNvSpPr>
          <p:nvPr>
            <p:ph type="ctrTitle"/>
          </p:nvPr>
        </p:nvSpPr>
        <p:spPr>
          <a:xfrm>
            <a:off x="1261607" y="127220"/>
            <a:ext cx="9144000" cy="834887"/>
          </a:xfrm>
        </p:spPr>
        <p:txBody>
          <a:bodyPr>
            <a:normAutofit fontScale="90000"/>
          </a:bodyPr>
          <a:lstStyle/>
          <a:p>
            <a:r>
              <a:rPr lang="en-US" sz="3600" b="1" u="sng" dirty="0">
                <a:latin typeface="Bradley Hand ITC" panose="03070402050302030203" pitchFamily="66" charset="0"/>
              </a:rPr>
              <a:t>ABUSIVE EMAIL CLASSIFICATION</a:t>
            </a:r>
            <a:endParaRPr lang="en-IN" sz="3600" b="1" u="sng" dirty="0">
              <a:latin typeface="Bradley Hand ITC" panose="03070402050302030203" pitchFamily="66" charset="0"/>
            </a:endParaRPr>
          </a:p>
        </p:txBody>
      </p:sp>
      <p:sp>
        <p:nvSpPr>
          <p:cNvPr id="5" name="TextBox 4">
            <a:extLst>
              <a:ext uri="{FF2B5EF4-FFF2-40B4-BE49-F238E27FC236}">
                <a16:creationId xmlns:a16="http://schemas.microsoft.com/office/drawing/2014/main" id="{7AB13FB3-151C-455D-9967-85CC734A8015}"/>
              </a:ext>
            </a:extLst>
          </p:cNvPr>
          <p:cNvSpPr txBox="1"/>
          <p:nvPr/>
        </p:nvSpPr>
        <p:spPr>
          <a:xfrm>
            <a:off x="63610" y="962107"/>
            <a:ext cx="12064779" cy="6647974"/>
          </a:xfrm>
          <a:prstGeom prst="rect">
            <a:avLst/>
          </a:prstGeom>
          <a:noFill/>
        </p:spPr>
        <p:txBody>
          <a:bodyPr wrap="square">
            <a:spAutoFit/>
          </a:bodyPr>
          <a:lstStyle/>
          <a:p>
            <a:r>
              <a:rPr lang="en-IN" b="1" dirty="0">
                <a:latin typeface="Bookman Old Style" panose="02050604050505020204" pitchFamily="18" charset="0"/>
              </a:rPr>
              <a:t>~Introduction:-</a:t>
            </a:r>
          </a:p>
          <a:p>
            <a:r>
              <a:rPr lang="en-US" b="0" i="0" dirty="0">
                <a:solidFill>
                  <a:srgbClr val="000000"/>
                </a:solidFill>
                <a:effectLst/>
                <a:latin typeface="Bookman Old Style" panose="02050604050505020204" pitchFamily="18" charset="0"/>
              </a:rPr>
              <a:t>The project basically classifies text input based on context as abusive or non abusive.</a:t>
            </a:r>
          </a:p>
          <a:p>
            <a:r>
              <a:rPr lang="en-US" b="0" i="0" dirty="0">
                <a:solidFill>
                  <a:srgbClr val="2E2E2E"/>
                </a:solidFill>
                <a:effectLst/>
                <a:latin typeface="Bookman Old Style" panose="02050604050505020204" pitchFamily="18" charset="0"/>
              </a:rPr>
              <a:t>Some users misuse the Emails by sending computer worms and spams which are unrequested information sent to the Email inboxes.</a:t>
            </a:r>
            <a:r>
              <a:rPr lang="en-US" b="0" i="0" dirty="0">
                <a:solidFill>
                  <a:srgbClr val="2E2E2E"/>
                </a:solidFill>
                <a:effectLst/>
                <a:latin typeface="NexusSerif"/>
              </a:rPr>
              <a:t> </a:t>
            </a:r>
            <a:r>
              <a:rPr lang="en-US" b="0" i="0" dirty="0">
                <a:solidFill>
                  <a:srgbClr val="2E2E2E"/>
                </a:solidFill>
                <a:effectLst/>
                <a:latin typeface="Bookman Old Style" panose="02050604050505020204" pitchFamily="18" charset="0"/>
              </a:rPr>
              <a:t>Spam Emails cause an overload to the email servers, and consume network bandwidth and storage capacity.</a:t>
            </a:r>
            <a:r>
              <a:rPr lang="en-US" b="0" i="0" dirty="0">
                <a:solidFill>
                  <a:srgbClr val="000000"/>
                </a:solidFill>
                <a:effectLst/>
                <a:latin typeface="Helvetica Neue"/>
              </a:rPr>
              <a:t> </a:t>
            </a:r>
            <a:r>
              <a:rPr lang="en-US" b="0" i="0" dirty="0">
                <a:solidFill>
                  <a:srgbClr val="000000"/>
                </a:solidFill>
                <a:effectLst/>
                <a:latin typeface="Bookman Old Style" panose="02050604050505020204" pitchFamily="18" charset="0"/>
              </a:rPr>
              <a:t>Our primary goal is to make a more </a:t>
            </a:r>
            <a:r>
              <a:rPr lang="en-US" b="0" i="0" dirty="0" err="1">
                <a:solidFill>
                  <a:srgbClr val="000000"/>
                </a:solidFill>
                <a:effectLst/>
                <a:latin typeface="Bookman Old Style" panose="02050604050505020204" pitchFamily="18" charset="0"/>
              </a:rPr>
              <a:t>generalised</a:t>
            </a:r>
            <a:r>
              <a:rPr lang="en-US" b="0" i="0" dirty="0">
                <a:solidFill>
                  <a:srgbClr val="000000"/>
                </a:solidFill>
                <a:effectLst/>
                <a:latin typeface="Bookman Old Style" panose="02050604050505020204" pitchFamily="18" charset="0"/>
              </a:rPr>
              <a:t> text classifier that is trained on an email dataset which is hand-labelled as abusive/non-abusive.</a:t>
            </a:r>
          </a:p>
          <a:p>
            <a:endParaRPr lang="en-US" sz="2000" dirty="0">
              <a:solidFill>
                <a:srgbClr val="000000"/>
              </a:solidFill>
              <a:latin typeface="Bookman Old Style" panose="02050604050505020204" pitchFamily="18" charset="0"/>
            </a:endParaRPr>
          </a:p>
          <a:p>
            <a:r>
              <a:rPr lang="en-US" dirty="0">
                <a:solidFill>
                  <a:srgbClr val="000000"/>
                </a:solidFill>
                <a:latin typeface="Bookman Old Style" panose="02050604050505020204" pitchFamily="18" charset="0"/>
              </a:rPr>
              <a:t>~</a:t>
            </a:r>
            <a:r>
              <a:rPr lang="en-IN" b="1" i="0" dirty="0">
                <a:solidFill>
                  <a:srgbClr val="000000"/>
                </a:solidFill>
                <a:effectLst/>
                <a:latin typeface="Bookman Old Style" panose="02050604050505020204" pitchFamily="18" charset="0"/>
              </a:rPr>
              <a:t>What we understood:-</a:t>
            </a:r>
          </a:p>
          <a:p>
            <a:r>
              <a:rPr lang="en-US" b="0" i="0" dirty="0">
                <a:solidFill>
                  <a:srgbClr val="000000"/>
                </a:solidFill>
                <a:effectLst/>
                <a:latin typeface="Bookman Old Style" panose="02050604050505020204" pitchFamily="18" charset="0"/>
              </a:rPr>
              <a:t>After going through a lot of research and comparing various websites, we reached at the following conclusions:-</a:t>
            </a:r>
          </a:p>
          <a:p>
            <a:pPr marL="342900" indent="-342900">
              <a:buFont typeface="Wingdings" panose="05000000000000000000" pitchFamily="2" charset="2"/>
              <a:buChar char="Ø"/>
            </a:pPr>
            <a:r>
              <a:rPr lang="en-US" b="0" i="0" dirty="0">
                <a:solidFill>
                  <a:srgbClr val="000000"/>
                </a:solidFill>
                <a:effectLst/>
                <a:latin typeface="Bookman Old Style" panose="02050604050505020204" pitchFamily="18" charset="0"/>
              </a:rPr>
              <a:t>No model can ever be at par with human intelligence for abusive/profanity classification.</a:t>
            </a:r>
          </a:p>
          <a:p>
            <a:pPr marL="342900" indent="-342900">
              <a:buFont typeface="Wingdings" panose="05000000000000000000" pitchFamily="2" charset="2"/>
              <a:buChar char="Ø"/>
            </a:pPr>
            <a:r>
              <a:rPr lang="en-US" b="0" i="0" dirty="0">
                <a:solidFill>
                  <a:srgbClr val="000000"/>
                </a:solidFill>
                <a:effectLst/>
                <a:latin typeface="Bookman Old Style" panose="02050604050505020204" pitchFamily="18" charset="0"/>
              </a:rPr>
              <a:t>The words combinations is innumerable and humans are inventive</a:t>
            </a:r>
            <a:r>
              <a:rPr lang="en-US" dirty="0">
                <a:solidFill>
                  <a:srgbClr val="000000"/>
                </a:solidFill>
                <a:latin typeface="Bookman Old Style" panose="02050604050505020204" pitchFamily="18" charset="0"/>
              </a:rPr>
              <a:t>:-</a:t>
            </a:r>
          </a:p>
          <a:p>
            <a:pPr marL="342900" indent="-342900">
              <a:buFont typeface="Wingdings" panose="05000000000000000000" pitchFamily="2" charset="2"/>
              <a:buChar char="Ø"/>
            </a:pPr>
            <a:r>
              <a:rPr lang="en-US" dirty="0">
                <a:solidFill>
                  <a:srgbClr val="000000"/>
                </a:solidFill>
                <a:latin typeface="Bookman Old Style" panose="02050604050505020204" pitchFamily="18" charset="0"/>
              </a:rPr>
              <a:t>Some examples are “shit” or “rubbish”</a:t>
            </a:r>
          </a:p>
          <a:p>
            <a:pPr marL="342900" indent="-342900">
              <a:buFont typeface="Wingdings" panose="05000000000000000000" pitchFamily="2" charset="2"/>
              <a:buChar char="Ø"/>
            </a:pPr>
            <a:r>
              <a:rPr lang="en-US" dirty="0">
                <a:solidFill>
                  <a:srgbClr val="000000"/>
                </a:solidFill>
                <a:latin typeface="Bookman Old Style" panose="02050604050505020204" pitchFamily="18" charset="0"/>
              </a:rPr>
              <a:t>Some people will think the word “grab” as abusive isn’t so?</a:t>
            </a:r>
          </a:p>
          <a:p>
            <a:pPr marL="342900" indent="-342900">
              <a:buFont typeface="Wingdings" panose="05000000000000000000" pitchFamily="2" charset="2"/>
              <a:buChar char="Ø"/>
            </a:pPr>
            <a:r>
              <a:rPr lang="en-US" b="0" i="0" dirty="0">
                <a:solidFill>
                  <a:srgbClr val="000000"/>
                </a:solidFill>
                <a:effectLst/>
                <a:latin typeface="Bookman Old Style" panose="02050604050505020204" pitchFamily="18" charset="0"/>
              </a:rPr>
              <a:t>To train such complex models, we need advanced deep learning technologies which can work effectively against these contexts.</a:t>
            </a:r>
          </a:p>
          <a:p>
            <a:pPr marL="342900" indent="-342900">
              <a:buFont typeface="Wingdings" panose="05000000000000000000" pitchFamily="2" charset="2"/>
              <a:buChar char="Ø"/>
            </a:pPr>
            <a:endParaRPr lang="en-US" dirty="0">
              <a:solidFill>
                <a:srgbClr val="000000"/>
              </a:solidFill>
              <a:latin typeface="Bookman Old Style" panose="02050604050505020204" pitchFamily="18" charset="0"/>
            </a:endParaRPr>
          </a:p>
          <a:p>
            <a:r>
              <a:rPr lang="en-US" b="1" i="0" dirty="0">
                <a:solidFill>
                  <a:srgbClr val="000000"/>
                </a:solidFill>
                <a:effectLst/>
                <a:latin typeface="Bookman Old Style" panose="02050604050505020204" pitchFamily="18" charset="0"/>
              </a:rPr>
              <a:t>~Facts:- </a:t>
            </a:r>
            <a:r>
              <a:rPr lang="en-US" i="0" dirty="0">
                <a:solidFill>
                  <a:srgbClr val="000000"/>
                </a:solidFill>
                <a:effectLst/>
                <a:latin typeface="Bookman Old Style" panose="02050604050505020204" pitchFamily="18" charset="0"/>
              </a:rPr>
              <a:t>The Truth is that no matter how hard we try to </a:t>
            </a:r>
            <a:r>
              <a:rPr lang="en-US" i="0" dirty="0" err="1">
                <a:solidFill>
                  <a:srgbClr val="000000"/>
                </a:solidFill>
                <a:effectLst/>
                <a:latin typeface="Bookman Old Style" panose="02050604050505020204" pitchFamily="18" charset="0"/>
              </a:rPr>
              <a:t>modelize</a:t>
            </a:r>
            <a:r>
              <a:rPr lang="en-US" i="0" dirty="0">
                <a:solidFill>
                  <a:srgbClr val="000000"/>
                </a:solidFill>
                <a:effectLst/>
                <a:latin typeface="Bookman Old Style" panose="02050604050505020204" pitchFamily="18" charset="0"/>
              </a:rPr>
              <a:t> this drawbacks, human will find a way to send spam messages. It would take time and huge computational linguistics to develop an AI that understands this. </a:t>
            </a:r>
            <a:endParaRPr lang="en-US" b="1" i="0" dirty="0">
              <a:solidFill>
                <a:srgbClr val="000000"/>
              </a:solidFill>
              <a:effectLst/>
              <a:latin typeface="Bookman Old Style" panose="02050604050505020204" pitchFamily="18" charset="0"/>
            </a:endParaRPr>
          </a:p>
          <a:p>
            <a:endParaRPr lang="en-US" sz="2000" dirty="0">
              <a:solidFill>
                <a:srgbClr val="000000"/>
              </a:solidFill>
              <a:latin typeface="Bookman Old Style" panose="02050604050505020204" pitchFamily="18" charset="0"/>
            </a:endParaRPr>
          </a:p>
          <a:p>
            <a:pPr marL="342900" indent="-342900">
              <a:buFont typeface="Wingdings" panose="05000000000000000000" pitchFamily="2" charset="2"/>
              <a:buChar char="Ø"/>
            </a:pPr>
            <a:endParaRPr lang="en-US" sz="2000" b="0" i="0" dirty="0">
              <a:solidFill>
                <a:srgbClr val="000000"/>
              </a:solidFill>
              <a:effectLst/>
              <a:latin typeface="Bookman Old Style" panose="02050604050505020204" pitchFamily="18" charset="0"/>
            </a:endParaRPr>
          </a:p>
          <a:p>
            <a:endParaRPr lang="en-IN" sz="2400" dirty="0">
              <a:latin typeface="Bookman Old Style" panose="02050604050505020204" pitchFamily="18" charset="0"/>
            </a:endParaRPr>
          </a:p>
        </p:txBody>
      </p:sp>
      <p:pic>
        <p:nvPicPr>
          <p:cNvPr id="12" name="Audio 11">
            <a:hlinkClick r:id="" action="ppaction://media"/>
            <a:extLst>
              <a:ext uri="{FF2B5EF4-FFF2-40B4-BE49-F238E27FC236}">
                <a16:creationId xmlns:a16="http://schemas.microsoft.com/office/drawing/2014/main" id="{03F289B6-87D4-4510-8189-A5053A0626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12380732"/>
      </p:ext>
    </p:extLst>
  </p:cSld>
  <p:clrMapOvr>
    <a:masterClrMapping/>
  </p:clrMapOvr>
  <mc:AlternateContent xmlns:mc="http://schemas.openxmlformats.org/markup-compatibility/2006" xmlns:p14="http://schemas.microsoft.com/office/powerpoint/2010/main">
    <mc:Choice Requires="p14">
      <p:transition spd="slow" p14:dur="2000" advTm="40970"/>
    </mc:Choice>
    <mc:Fallback xmlns="">
      <p:transition spd="slow" advTm="4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4317" y="252249"/>
            <a:ext cx="5717627" cy="646331"/>
          </a:xfrm>
          <a:prstGeom prst="rect">
            <a:avLst/>
          </a:prstGeom>
        </p:spPr>
        <p:txBody>
          <a:bodyPr wrap="square">
            <a:spAutoFit/>
          </a:bodyPr>
          <a:lstStyle/>
          <a:p>
            <a:r>
              <a:rPr lang="en-US" sz="3600" b="1" u="sng" dirty="0">
                <a:latin typeface="Bradley Hand ITC" pitchFamily="66" charset="0"/>
              </a:rPr>
              <a:t>Exploratory Data Analysis</a:t>
            </a:r>
          </a:p>
        </p:txBody>
      </p:sp>
      <p:sp>
        <p:nvSpPr>
          <p:cNvPr id="3" name="Rectangle 2"/>
          <p:cNvSpPr/>
          <p:nvPr/>
        </p:nvSpPr>
        <p:spPr>
          <a:xfrm>
            <a:off x="378371" y="932059"/>
            <a:ext cx="4561491" cy="646331"/>
          </a:xfrm>
          <a:prstGeom prst="rect">
            <a:avLst/>
          </a:prstGeom>
        </p:spPr>
        <p:txBody>
          <a:bodyPr wrap="square">
            <a:spAutoFit/>
          </a:bodyPr>
          <a:lstStyle/>
          <a:p>
            <a:r>
              <a:rPr lang="en-US" dirty="0">
                <a:latin typeface="Bookman Old Style" pitchFamily="18" charset="0"/>
              </a:rPr>
              <a:t>~ Imported all the basic libraries that are required.</a:t>
            </a:r>
          </a:p>
        </p:txBody>
      </p:sp>
      <p:pic>
        <p:nvPicPr>
          <p:cNvPr id="4" name="Picture 3" descr="1.PNG"/>
          <p:cNvPicPr>
            <a:picLocks noChangeAspect="1"/>
          </p:cNvPicPr>
          <p:nvPr/>
        </p:nvPicPr>
        <p:blipFill>
          <a:blip r:embed="rId4"/>
          <a:stretch>
            <a:fillRect/>
          </a:stretch>
        </p:blipFill>
        <p:spPr>
          <a:xfrm>
            <a:off x="2753713" y="1282263"/>
            <a:ext cx="3237184" cy="1072054"/>
          </a:xfrm>
          <a:prstGeom prst="rect">
            <a:avLst/>
          </a:prstGeom>
        </p:spPr>
      </p:pic>
      <p:pic>
        <p:nvPicPr>
          <p:cNvPr id="1026" name="Picture 2"/>
          <p:cNvPicPr>
            <a:picLocks noChangeAspect="1" noChangeArrowheads="1"/>
          </p:cNvPicPr>
          <p:nvPr/>
        </p:nvPicPr>
        <p:blipFill>
          <a:blip r:embed="rId5"/>
          <a:srcRect/>
          <a:stretch>
            <a:fillRect/>
          </a:stretch>
        </p:blipFill>
        <p:spPr bwMode="auto">
          <a:xfrm>
            <a:off x="273269" y="3720662"/>
            <a:ext cx="4698124" cy="2816772"/>
          </a:xfrm>
          <a:prstGeom prst="rect">
            <a:avLst/>
          </a:prstGeom>
          <a:noFill/>
          <a:ln w="9525">
            <a:noFill/>
            <a:miter lim="800000"/>
            <a:headEnd/>
            <a:tailEnd/>
          </a:ln>
          <a:effectLst/>
        </p:spPr>
      </p:pic>
      <p:sp>
        <p:nvSpPr>
          <p:cNvPr id="6" name="Rectangle 5"/>
          <p:cNvSpPr/>
          <p:nvPr/>
        </p:nvSpPr>
        <p:spPr>
          <a:xfrm>
            <a:off x="136635" y="2427890"/>
            <a:ext cx="3699642" cy="1323439"/>
          </a:xfrm>
          <a:prstGeom prst="rect">
            <a:avLst/>
          </a:prstGeom>
        </p:spPr>
        <p:txBody>
          <a:bodyPr wrap="square">
            <a:spAutoFit/>
          </a:bodyPr>
          <a:lstStyle/>
          <a:p>
            <a:r>
              <a:rPr lang="en-US" sz="1600" dirty="0">
                <a:latin typeface="Bookman Old Style" pitchFamily="18" charset="0"/>
              </a:rPr>
              <a:t>~ In data exploration we load the data and dropped the unnamed column from the dataset &amp; check the number of rows &amp; columns in data.</a:t>
            </a:r>
          </a:p>
        </p:txBody>
      </p:sp>
      <p:sp>
        <p:nvSpPr>
          <p:cNvPr id="7" name="Rectangle 6"/>
          <p:cNvSpPr/>
          <p:nvPr/>
        </p:nvSpPr>
        <p:spPr>
          <a:xfrm>
            <a:off x="5307724" y="2543504"/>
            <a:ext cx="4971393" cy="923330"/>
          </a:xfrm>
          <a:prstGeom prst="rect">
            <a:avLst/>
          </a:prstGeom>
        </p:spPr>
        <p:txBody>
          <a:bodyPr wrap="square">
            <a:spAutoFit/>
          </a:bodyPr>
          <a:lstStyle/>
          <a:p>
            <a:r>
              <a:rPr lang="en-US" dirty="0">
                <a:latin typeface="Bookman Old Style" pitchFamily="18" charset="0"/>
              </a:rPr>
              <a:t>~ we removed unwanted columns from our dataset &amp; then check </a:t>
            </a:r>
            <a:r>
              <a:rPr lang="en-US" dirty="0" err="1">
                <a:latin typeface="Bookman Old Style" pitchFamily="18" charset="0"/>
              </a:rPr>
              <a:t>eda</a:t>
            </a:r>
            <a:r>
              <a:rPr lang="en-US" dirty="0">
                <a:latin typeface="Bookman Old Style" pitchFamily="18" charset="0"/>
              </a:rPr>
              <a:t> data shape again.</a:t>
            </a:r>
          </a:p>
        </p:txBody>
      </p:sp>
      <p:pic>
        <p:nvPicPr>
          <p:cNvPr id="8" name="Picture 7" descr="3.PNG"/>
          <p:cNvPicPr>
            <a:picLocks noChangeAspect="1"/>
          </p:cNvPicPr>
          <p:nvPr/>
        </p:nvPicPr>
        <p:blipFill>
          <a:blip r:embed="rId6"/>
          <a:stretch>
            <a:fillRect/>
          </a:stretch>
        </p:blipFill>
        <p:spPr>
          <a:xfrm>
            <a:off x="5589353" y="3534803"/>
            <a:ext cx="3722813" cy="1384038"/>
          </a:xfrm>
          <a:prstGeom prst="rect">
            <a:avLst/>
          </a:prstGeom>
        </p:spPr>
      </p:pic>
      <p:pic>
        <p:nvPicPr>
          <p:cNvPr id="9" name="Picture 8" descr="4.PNG"/>
          <p:cNvPicPr>
            <a:picLocks noChangeAspect="1"/>
          </p:cNvPicPr>
          <p:nvPr/>
        </p:nvPicPr>
        <p:blipFill>
          <a:blip r:embed="rId7"/>
          <a:stretch>
            <a:fillRect/>
          </a:stretch>
        </p:blipFill>
        <p:spPr>
          <a:xfrm>
            <a:off x="5513039" y="5109786"/>
            <a:ext cx="2243595" cy="807538"/>
          </a:xfrm>
          <a:prstGeom prst="rect">
            <a:avLst/>
          </a:prstGeom>
        </p:spPr>
      </p:pic>
      <p:pic>
        <p:nvPicPr>
          <p:cNvPr id="10" name="Audio 9">
            <a:hlinkClick r:id="" action="ppaction://media"/>
            <a:extLst>
              <a:ext uri="{FF2B5EF4-FFF2-40B4-BE49-F238E27FC236}">
                <a16:creationId xmlns:a16="http://schemas.microsoft.com/office/drawing/2014/main" id="{4D4ECF3D-9295-4384-93E0-C6164D2308D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439"/>
    </mc:Choice>
    <mc:Fallback xmlns="">
      <p:transition spd="slow" advTm="25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7862" y="283778"/>
            <a:ext cx="4477407" cy="523220"/>
          </a:xfrm>
          <a:prstGeom prst="rect">
            <a:avLst/>
          </a:prstGeom>
        </p:spPr>
        <p:txBody>
          <a:bodyPr wrap="square">
            <a:spAutoFit/>
          </a:bodyPr>
          <a:lstStyle/>
          <a:p>
            <a:r>
              <a:rPr lang="en-US" sz="2800" b="1" u="sng" dirty="0">
                <a:latin typeface="Bradley Hand ITC" pitchFamily="66" charset="0"/>
              </a:rPr>
              <a:t>Feature Analysis</a:t>
            </a:r>
          </a:p>
        </p:txBody>
      </p:sp>
      <p:pic>
        <p:nvPicPr>
          <p:cNvPr id="3" name="Picture 2" descr="5.PNG"/>
          <p:cNvPicPr>
            <a:picLocks noChangeAspect="1"/>
          </p:cNvPicPr>
          <p:nvPr/>
        </p:nvPicPr>
        <p:blipFill>
          <a:blip r:embed="rId4"/>
          <a:stretch>
            <a:fillRect/>
          </a:stretch>
        </p:blipFill>
        <p:spPr>
          <a:xfrm>
            <a:off x="252248" y="1650123"/>
            <a:ext cx="5002924" cy="4162097"/>
          </a:xfrm>
          <a:prstGeom prst="rect">
            <a:avLst/>
          </a:prstGeom>
        </p:spPr>
      </p:pic>
      <p:sp>
        <p:nvSpPr>
          <p:cNvPr id="4" name="Rectangle 3"/>
          <p:cNvSpPr/>
          <p:nvPr/>
        </p:nvSpPr>
        <p:spPr>
          <a:xfrm>
            <a:off x="199698" y="819807"/>
            <a:ext cx="6096000" cy="646331"/>
          </a:xfrm>
          <a:prstGeom prst="rect">
            <a:avLst/>
          </a:prstGeom>
        </p:spPr>
        <p:txBody>
          <a:bodyPr wrap="square">
            <a:spAutoFit/>
          </a:bodyPr>
          <a:lstStyle/>
          <a:p>
            <a:r>
              <a:rPr lang="en-US" dirty="0">
                <a:latin typeface="Bookman Old Style" pitchFamily="18" charset="0"/>
              </a:rPr>
              <a:t>~we renamed the columns and  then took value count of Target column and did percentage count.</a:t>
            </a:r>
          </a:p>
        </p:txBody>
      </p:sp>
      <p:sp>
        <p:nvSpPr>
          <p:cNvPr id="5" name="Rectangle 4"/>
          <p:cNvSpPr/>
          <p:nvPr/>
        </p:nvSpPr>
        <p:spPr>
          <a:xfrm>
            <a:off x="6568966" y="546537"/>
            <a:ext cx="3499944" cy="523220"/>
          </a:xfrm>
          <a:prstGeom prst="rect">
            <a:avLst/>
          </a:prstGeom>
        </p:spPr>
        <p:txBody>
          <a:bodyPr wrap="square">
            <a:spAutoFit/>
          </a:bodyPr>
          <a:lstStyle/>
          <a:p>
            <a:r>
              <a:rPr lang="en-US" sz="2800" b="1" u="sng" dirty="0">
                <a:latin typeface="Bradley Hand ITC" pitchFamily="66" charset="0"/>
              </a:rPr>
              <a:t>VISUALIZATIONS</a:t>
            </a:r>
          </a:p>
        </p:txBody>
      </p:sp>
      <p:pic>
        <p:nvPicPr>
          <p:cNvPr id="6" name="Picture 5" descr="6.PNG"/>
          <p:cNvPicPr>
            <a:picLocks noChangeAspect="1"/>
          </p:cNvPicPr>
          <p:nvPr/>
        </p:nvPicPr>
        <p:blipFill>
          <a:blip r:embed="rId5"/>
          <a:stretch>
            <a:fillRect/>
          </a:stretch>
        </p:blipFill>
        <p:spPr>
          <a:xfrm>
            <a:off x="6400800" y="1860331"/>
            <a:ext cx="4330262" cy="1555530"/>
          </a:xfrm>
          <a:prstGeom prst="rect">
            <a:avLst/>
          </a:prstGeom>
        </p:spPr>
      </p:pic>
      <p:pic>
        <p:nvPicPr>
          <p:cNvPr id="7" name="Picture 6" descr="download.png"/>
          <p:cNvPicPr>
            <a:picLocks noChangeAspect="1"/>
          </p:cNvPicPr>
          <p:nvPr/>
        </p:nvPicPr>
        <p:blipFill>
          <a:blip r:embed="rId6"/>
          <a:stretch>
            <a:fillRect/>
          </a:stretch>
        </p:blipFill>
        <p:spPr>
          <a:xfrm>
            <a:off x="6148552" y="3573518"/>
            <a:ext cx="4971393" cy="2501462"/>
          </a:xfrm>
          <a:prstGeom prst="rect">
            <a:avLst/>
          </a:prstGeom>
        </p:spPr>
      </p:pic>
      <p:sp>
        <p:nvSpPr>
          <p:cNvPr id="8" name="Rectangle 7"/>
          <p:cNvSpPr/>
          <p:nvPr/>
        </p:nvSpPr>
        <p:spPr>
          <a:xfrm>
            <a:off x="6189965" y="1384003"/>
            <a:ext cx="5240537" cy="369332"/>
          </a:xfrm>
          <a:prstGeom prst="rect">
            <a:avLst/>
          </a:prstGeom>
        </p:spPr>
        <p:txBody>
          <a:bodyPr wrap="none">
            <a:spAutoFit/>
          </a:bodyPr>
          <a:lstStyle/>
          <a:p>
            <a:r>
              <a:rPr lang="en-US" dirty="0">
                <a:latin typeface="Bookman Old Style" pitchFamily="18" charset="0"/>
              </a:rPr>
              <a:t>~Here is our graph of abusive &amp; non-abusive</a:t>
            </a:r>
          </a:p>
        </p:txBody>
      </p:sp>
      <p:pic>
        <p:nvPicPr>
          <p:cNvPr id="11" name="Audio 10">
            <a:hlinkClick r:id="" action="ppaction://media"/>
            <a:extLst>
              <a:ext uri="{FF2B5EF4-FFF2-40B4-BE49-F238E27FC236}">
                <a16:creationId xmlns:a16="http://schemas.microsoft.com/office/drawing/2014/main" id="{3DF1A587-E3AC-4208-B0CB-AA6AF22B421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24"/>
    </mc:Choice>
    <mc:Fallback xmlns="">
      <p:transition spd="slow" advTm="18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0937" y="262758"/>
            <a:ext cx="4351283" cy="523220"/>
          </a:xfrm>
          <a:prstGeom prst="rect">
            <a:avLst/>
          </a:prstGeom>
        </p:spPr>
        <p:txBody>
          <a:bodyPr wrap="square">
            <a:spAutoFit/>
          </a:bodyPr>
          <a:lstStyle/>
          <a:p>
            <a:r>
              <a:rPr lang="en-US" sz="2800" b="1" u="sng" dirty="0">
                <a:latin typeface="Bradley Hand ITC" pitchFamily="66" charset="0"/>
              </a:rPr>
              <a:t>PREPROCESSING</a:t>
            </a:r>
          </a:p>
        </p:txBody>
      </p:sp>
      <p:sp>
        <p:nvSpPr>
          <p:cNvPr id="4" name="Rectangle 3"/>
          <p:cNvSpPr/>
          <p:nvPr/>
        </p:nvSpPr>
        <p:spPr>
          <a:xfrm>
            <a:off x="136635" y="735725"/>
            <a:ext cx="6327228" cy="646331"/>
          </a:xfrm>
          <a:prstGeom prst="rect">
            <a:avLst/>
          </a:prstGeom>
        </p:spPr>
        <p:txBody>
          <a:bodyPr wrap="square">
            <a:spAutoFit/>
          </a:bodyPr>
          <a:lstStyle/>
          <a:p>
            <a:r>
              <a:rPr lang="en-US" dirty="0">
                <a:latin typeface="Bookman Old Style" pitchFamily="18" charset="0"/>
              </a:rPr>
              <a:t>~we imported necessary libraries of </a:t>
            </a:r>
            <a:r>
              <a:rPr lang="en-US" dirty="0" err="1">
                <a:latin typeface="Bookman Old Style" pitchFamily="18" charset="0"/>
              </a:rPr>
              <a:t>nlp</a:t>
            </a:r>
            <a:r>
              <a:rPr lang="en-US" dirty="0">
                <a:latin typeface="Bookman Old Style" pitchFamily="18" charset="0"/>
              </a:rPr>
              <a:t> and preprocessing.</a:t>
            </a:r>
          </a:p>
        </p:txBody>
      </p:sp>
      <p:sp>
        <p:nvSpPr>
          <p:cNvPr id="5" name="Rectangle 4"/>
          <p:cNvSpPr/>
          <p:nvPr/>
        </p:nvSpPr>
        <p:spPr>
          <a:xfrm>
            <a:off x="6637467" y="273269"/>
            <a:ext cx="3689873" cy="584775"/>
          </a:xfrm>
          <a:prstGeom prst="rect">
            <a:avLst/>
          </a:prstGeom>
        </p:spPr>
        <p:txBody>
          <a:bodyPr wrap="square">
            <a:spAutoFit/>
          </a:bodyPr>
          <a:lstStyle/>
          <a:p>
            <a:r>
              <a:rPr lang="en-US" dirty="0"/>
              <a:t> </a:t>
            </a:r>
            <a:r>
              <a:rPr lang="en-US" sz="3200" b="1" u="sng" dirty="0">
                <a:latin typeface="Bradley Hand ITC" pitchFamily="66" charset="0"/>
              </a:rPr>
              <a:t>Data Cleaning</a:t>
            </a:r>
          </a:p>
        </p:txBody>
      </p:sp>
      <p:pic>
        <p:nvPicPr>
          <p:cNvPr id="6" name="Picture 5" descr="8.PNG"/>
          <p:cNvPicPr>
            <a:picLocks noChangeAspect="1"/>
          </p:cNvPicPr>
          <p:nvPr/>
        </p:nvPicPr>
        <p:blipFill>
          <a:blip r:embed="rId4"/>
          <a:stretch>
            <a:fillRect/>
          </a:stretch>
        </p:blipFill>
        <p:spPr>
          <a:xfrm>
            <a:off x="7672552" y="1618593"/>
            <a:ext cx="4225159" cy="3867806"/>
          </a:xfrm>
          <a:prstGeom prst="rect">
            <a:avLst/>
          </a:prstGeom>
        </p:spPr>
      </p:pic>
      <p:sp>
        <p:nvSpPr>
          <p:cNvPr id="7" name="Rectangle 6"/>
          <p:cNvSpPr/>
          <p:nvPr/>
        </p:nvSpPr>
        <p:spPr>
          <a:xfrm>
            <a:off x="5717627" y="861849"/>
            <a:ext cx="5517931" cy="707886"/>
          </a:xfrm>
          <a:prstGeom prst="rect">
            <a:avLst/>
          </a:prstGeom>
        </p:spPr>
        <p:txBody>
          <a:bodyPr wrap="square">
            <a:spAutoFit/>
          </a:bodyPr>
          <a:lstStyle/>
          <a:p>
            <a:r>
              <a:rPr lang="en-US" sz="2000" dirty="0">
                <a:latin typeface="Bookman Old Style" pitchFamily="18" charset="0"/>
              </a:rPr>
              <a:t>~ Then we cleaned our data using </a:t>
            </a:r>
            <a:r>
              <a:rPr lang="en-US" sz="2000" dirty="0" err="1">
                <a:latin typeface="Bookman Old Style" pitchFamily="18" charset="0"/>
              </a:rPr>
              <a:t>RegEx</a:t>
            </a:r>
            <a:r>
              <a:rPr lang="en-US" sz="2000" dirty="0">
                <a:latin typeface="Bookman Old Style" pitchFamily="18" charset="0"/>
              </a:rPr>
              <a:t> function, here is our data after cleaning.</a:t>
            </a:r>
          </a:p>
        </p:txBody>
      </p:sp>
      <p:sp>
        <p:nvSpPr>
          <p:cNvPr id="8" name="Rectangle 7"/>
          <p:cNvSpPr/>
          <p:nvPr/>
        </p:nvSpPr>
        <p:spPr>
          <a:xfrm>
            <a:off x="645459" y="4819426"/>
            <a:ext cx="2689411" cy="400110"/>
          </a:xfrm>
          <a:prstGeom prst="rect">
            <a:avLst/>
          </a:prstGeom>
        </p:spPr>
        <p:txBody>
          <a:bodyPr wrap="square">
            <a:spAutoFit/>
          </a:bodyPr>
          <a:lstStyle/>
          <a:p>
            <a:r>
              <a:rPr lang="en-US" sz="2000" b="1" u="sng" dirty="0">
                <a:latin typeface="Bradley Hand ITC" pitchFamily="66" charset="0"/>
              </a:rPr>
              <a:t>Word frequency</a:t>
            </a:r>
          </a:p>
        </p:txBody>
      </p:sp>
      <p:sp>
        <p:nvSpPr>
          <p:cNvPr id="10" name="Rectangle 9"/>
          <p:cNvSpPr/>
          <p:nvPr/>
        </p:nvSpPr>
        <p:spPr>
          <a:xfrm>
            <a:off x="0" y="5325035"/>
            <a:ext cx="4687613" cy="1107996"/>
          </a:xfrm>
          <a:prstGeom prst="rect">
            <a:avLst/>
          </a:prstGeom>
        </p:spPr>
        <p:txBody>
          <a:bodyPr wrap="square">
            <a:spAutoFit/>
          </a:bodyPr>
          <a:lstStyle/>
          <a:p>
            <a:r>
              <a:rPr lang="en-US" dirty="0">
                <a:latin typeface="Bookman Old Style" pitchFamily="18" charset="0"/>
              </a:rPr>
              <a:t>~ </a:t>
            </a:r>
            <a:r>
              <a:rPr lang="en-US" sz="1600" dirty="0">
                <a:latin typeface="Bookman Old Style" pitchFamily="18" charset="0"/>
              </a:rPr>
              <a:t>Word frequency is how often a word appears in a data, divided by how many words there are, Here we calculated frequency of words.</a:t>
            </a:r>
          </a:p>
        </p:txBody>
      </p:sp>
      <p:pic>
        <p:nvPicPr>
          <p:cNvPr id="11" name="Picture 10" descr="1.PNG"/>
          <p:cNvPicPr>
            <a:picLocks noChangeAspect="1"/>
          </p:cNvPicPr>
          <p:nvPr/>
        </p:nvPicPr>
        <p:blipFill>
          <a:blip r:embed="rId5"/>
          <a:stretch>
            <a:fillRect/>
          </a:stretch>
        </p:blipFill>
        <p:spPr>
          <a:xfrm>
            <a:off x="3926417" y="4689715"/>
            <a:ext cx="3352800" cy="1904723"/>
          </a:xfrm>
          <a:prstGeom prst="rect">
            <a:avLst/>
          </a:prstGeom>
        </p:spPr>
      </p:pic>
      <p:pic>
        <p:nvPicPr>
          <p:cNvPr id="12" name="Picture 11" descr="3.PNG"/>
          <p:cNvPicPr>
            <a:picLocks noChangeAspect="1"/>
          </p:cNvPicPr>
          <p:nvPr/>
        </p:nvPicPr>
        <p:blipFill>
          <a:blip r:embed="rId6"/>
          <a:stretch>
            <a:fillRect/>
          </a:stretch>
        </p:blipFill>
        <p:spPr>
          <a:xfrm>
            <a:off x="178990" y="1471446"/>
            <a:ext cx="5307409" cy="2848305"/>
          </a:xfrm>
          <a:prstGeom prst="rect">
            <a:avLst/>
          </a:prstGeom>
        </p:spPr>
      </p:pic>
      <p:pic>
        <p:nvPicPr>
          <p:cNvPr id="13" name="Audio 12">
            <a:hlinkClick r:id="" action="ppaction://media"/>
            <a:extLst>
              <a:ext uri="{FF2B5EF4-FFF2-40B4-BE49-F238E27FC236}">
                <a16:creationId xmlns:a16="http://schemas.microsoft.com/office/drawing/2014/main" id="{4EE58A92-FFB4-48B5-9A95-BB7BE34A03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97"/>
    </mc:Choice>
    <mc:Fallback>
      <p:transition spd="slow" advTm="1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3891" y="420414"/>
            <a:ext cx="2638096" cy="461665"/>
          </a:xfrm>
          <a:prstGeom prst="rect">
            <a:avLst/>
          </a:prstGeom>
        </p:spPr>
        <p:txBody>
          <a:bodyPr wrap="square">
            <a:spAutoFit/>
          </a:bodyPr>
          <a:lstStyle/>
          <a:p>
            <a:r>
              <a:rPr lang="en-US" sz="2400" b="1" u="sng" dirty="0">
                <a:latin typeface="Bradley Hand ITC" pitchFamily="66" charset="0"/>
              </a:rPr>
              <a:t>Stop words</a:t>
            </a:r>
          </a:p>
        </p:txBody>
      </p:sp>
      <p:sp>
        <p:nvSpPr>
          <p:cNvPr id="3" name="Rectangle 2"/>
          <p:cNvSpPr/>
          <p:nvPr/>
        </p:nvSpPr>
        <p:spPr>
          <a:xfrm>
            <a:off x="273269" y="861848"/>
            <a:ext cx="5780690" cy="923330"/>
          </a:xfrm>
          <a:prstGeom prst="rect">
            <a:avLst/>
          </a:prstGeom>
        </p:spPr>
        <p:txBody>
          <a:bodyPr wrap="square">
            <a:spAutoFit/>
          </a:bodyPr>
          <a:lstStyle/>
          <a:p>
            <a:r>
              <a:rPr lang="en-US" dirty="0">
                <a:latin typeface="Bookman Old Style" pitchFamily="18" charset="0"/>
              </a:rPr>
              <a:t>~ we removed </a:t>
            </a:r>
            <a:r>
              <a:rPr lang="en-US" dirty="0" err="1">
                <a:latin typeface="Bookman Old Style" pitchFamily="18" charset="0"/>
              </a:rPr>
              <a:t>stopwords</a:t>
            </a:r>
            <a:r>
              <a:rPr lang="en-US" dirty="0">
                <a:latin typeface="Bookman Old Style" pitchFamily="18" charset="0"/>
              </a:rPr>
              <a:t> from our dataset &amp; after removing </a:t>
            </a:r>
            <a:r>
              <a:rPr lang="en-US" dirty="0" err="1">
                <a:latin typeface="Bookman Old Style" pitchFamily="18" charset="0"/>
              </a:rPr>
              <a:t>stopwords</a:t>
            </a:r>
            <a:r>
              <a:rPr lang="en-US" dirty="0">
                <a:latin typeface="Bookman Old Style" pitchFamily="18" charset="0"/>
              </a:rPr>
              <a:t> </a:t>
            </a:r>
          </a:p>
          <a:p>
            <a:r>
              <a:rPr lang="en-US" dirty="0">
                <a:latin typeface="Bookman Old Style" pitchFamily="18" charset="0"/>
              </a:rPr>
              <a:t>Here are some list of word frequency</a:t>
            </a:r>
          </a:p>
        </p:txBody>
      </p:sp>
      <p:pic>
        <p:nvPicPr>
          <p:cNvPr id="4" name="Picture 3" descr="2.PNG"/>
          <p:cNvPicPr>
            <a:picLocks noChangeAspect="1"/>
          </p:cNvPicPr>
          <p:nvPr/>
        </p:nvPicPr>
        <p:blipFill>
          <a:blip r:embed="rId4"/>
          <a:stretch>
            <a:fillRect/>
          </a:stretch>
        </p:blipFill>
        <p:spPr>
          <a:xfrm>
            <a:off x="210207" y="1807777"/>
            <a:ext cx="5412828" cy="3436885"/>
          </a:xfrm>
          <a:prstGeom prst="rect">
            <a:avLst/>
          </a:prstGeom>
        </p:spPr>
      </p:pic>
      <p:sp>
        <p:nvSpPr>
          <p:cNvPr id="5" name="Rectangle 4"/>
          <p:cNvSpPr/>
          <p:nvPr/>
        </p:nvSpPr>
        <p:spPr>
          <a:xfrm>
            <a:off x="6537435" y="420414"/>
            <a:ext cx="4708634" cy="830997"/>
          </a:xfrm>
          <a:prstGeom prst="rect">
            <a:avLst/>
          </a:prstGeom>
        </p:spPr>
        <p:txBody>
          <a:bodyPr wrap="square">
            <a:spAutoFit/>
          </a:bodyPr>
          <a:lstStyle/>
          <a:p>
            <a:r>
              <a:rPr lang="en-US" sz="2400" b="1" u="sng" dirty="0">
                <a:latin typeface="Bradley Hand ITC" pitchFamily="66" charset="0"/>
              </a:rPr>
              <a:t>Removing records that exceed word limit</a:t>
            </a:r>
          </a:p>
        </p:txBody>
      </p:sp>
      <p:sp>
        <p:nvSpPr>
          <p:cNvPr id="6" name="Rectangle 5"/>
          <p:cNvSpPr/>
          <p:nvPr/>
        </p:nvSpPr>
        <p:spPr>
          <a:xfrm>
            <a:off x="6453353" y="1313792"/>
            <a:ext cx="5276192" cy="1231106"/>
          </a:xfrm>
          <a:prstGeom prst="rect">
            <a:avLst/>
          </a:prstGeom>
        </p:spPr>
        <p:txBody>
          <a:bodyPr wrap="square">
            <a:spAutoFit/>
          </a:bodyPr>
          <a:lstStyle/>
          <a:p>
            <a:r>
              <a:rPr lang="en-US" sz="1400" dirty="0">
                <a:latin typeface="Bookman Old Style" pitchFamily="18" charset="0"/>
              </a:rPr>
              <a:t> ~ We have a large frequency of texts between 0 to 1000 range. Rest of the texts are just outliers and do not add any value to our overall model. Email Texts with excessive words make it difficult due to large number of features.</a:t>
            </a:r>
          </a:p>
          <a:p>
            <a:endParaRPr lang="en-US" dirty="0"/>
          </a:p>
        </p:txBody>
      </p:sp>
      <p:pic>
        <p:nvPicPr>
          <p:cNvPr id="8" name="Picture 7" descr="4.PNG"/>
          <p:cNvPicPr>
            <a:picLocks noChangeAspect="1"/>
          </p:cNvPicPr>
          <p:nvPr/>
        </p:nvPicPr>
        <p:blipFill>
          <a:blip r:embed="rId5"/>
          <a:stretch>
            <a:fillRect/>
          </a:stretch>
        </p:blipFill>
        <p:spPr>
          <a:xfrm>
            <a:off x="5728139" y="2534036"/>
            <a:ext cx="2790901" cy="1186624"/>
          </a:xfrm>
          <a:prstGeom prst="rect">
            <a:avLst/>
          </a:prstGeom>
        </p:spPr>
      </p:pic>
      <p:pic>
        <p:nvPicPr>
          <p:cNvPr id="9" name="Picture 8" descr="download (1).png"/>
          <p:cNvPicPr>
            <a:picLocks noChangeAspect="1"/>
          </p:cNvPicPr>
          <p:nvPr/>
        </p:nvPicPr>
        <p:blipFill>
          <a:blip r:embed="rId6"/>
          <a:stretch>
            <a:fillRect/>
          </a:stretch>
        </p:blipFill>
        <p:spPr>
          <a:xfrm>
            <a:off x="8723587" y="2343807"/>
            <a:ext cx="3216165" cy="2669628"/>
          </a:xfrm>
          <a:prstGeom prst="rect">
            <a:avLst/>
          </a:prstGeom>
        </p:spPr>
      </p:pic>
      <p:pic>
        <p:nvPicPr>
          <p:cNvPr id="11" name="Picture 10" descr="5.PNG"/>
          <p:cNvPicPr>
            <a:picLocks noChangeAspect="1"/>
          </p:cNvPicPr>
          <p:nvPr/>
        </p:nvPicPr>
        <p:blipFill>
          <a:blip r:embed="rId7"/>
          <a:stretch>
            <a:fillRect/>
          </a:stretch>
        </p:blipFill>
        <p:spPr>
          <a:xfrm>
            <a:off x="5780690" y="3962399"/>
            <a:ext cx="2837793" cy="760598"/>
          </a:xfrm>
          <a:prstGeom prst="rect">
            <a:avLst/>
          </a:prstGeom>
        </p:spPr>
      </p:pic>
      <p:pic>
        <p:nvPicPr>
          <p:cNvPr id="12" name="Picture 11" descr="download (2).png"/>
          <p:cNvPicPr>
            <a:picLocks noChangeAspect="1"/>
          </p:cNvPicPr>
          <p:nvPr/>
        </p:nvPicPr>
        <p:blipFill>
          <a:blip r:embed="rId8"/>
          <a:stretch>
            <a:fillRect/>
          </a:stretch>
        </p:blipFill>
        <p:spPr>
          <a:xfrm>
            <a:off x="8765628" y="5108026"/>
            <a:ext cx="3258207" cy="1571297"/>
          </a:xfrm>
          <a:prstGeom prst="rect">
            <a:avLst/>
          </a:prstGeom>
        </p:spPr>
      </p:pic>
      <p:pic>
        <p:nvPicPr>
          <p:cNvPr id="13" name="Picture 12" descr="6.PNG"/>
          <p:cNvPicPr>
            <a:picLocks noChangeAspect="1"/>
          </p:cNvPicPr>
          <p:nvPr/>
        </p:nvPicPr>
        <p:blipFill>
          <a:blip r:embed="rId9"/>
          <a:stretch>
            <a:fillRect/>
          </a:stretch>
        </p:blipFill>
        <p:spPr>
          <a:xfrm>
            <a:off x="6117021" y="5633546"/>
            <a:ext cx="2417380" cy="362146"/>
          </a:xfrm>
          <a:prstGeom prst="rect">
            <a:avLst/>
          </a:prstGeom>
        </p:spPr>
      </p:pic>
      <p:pic>
        <p:nvPicPr>
          <p:cNvPr id="7" name="Audio 6">
            <a:hlinkClick r:id="" action="ppaction://media"/>
            <a:extLst>
              <a:ext uri="{FF2B5EF4-FFF2-40B4-BE49-F238E27FC236}">
                <a16:creationId xmlns:a16="http://schemas.microsoft.com/office/drawing/2014/main" id="{E3FB99C4-0668-4E17-8387-0693E35BF55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912"/>
    </mc:Choice>
    <mc:Fallback>
      <p:transition spd="slow" advTm="19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8221" y="248886"/>
            <a:ext cx="2322786" cy="707886"/>
          </a:xfrm>
          <a:prstGeom prst="rect">
            <a:avLst/>
          </a:prstGeom>
        </p:spPr>
        <p:txBody>
          <a:bodyPr wrap="square">
            <a:spAutoFit/>
          </a:bodyPr>
          <a:lstStyle/>
          <a:p>
            <a:r>
              <a:rPr lang="en-US" sz="4000" u="sng" dirty="0">
                <a:latin typeface="Bradley Hand ITC" pitchFamily="66" charset="0"/>
              </a:rPr>
              <a:t>N-Gram</a:t>
            </a:r>
          </a:p>
        </p:txBody>
      </p:sp>
      <p:sp>
        <p:nvSpPr>
          <p:cNvPr id="3" name="Rectangle 2"/>
          <p:cNvSpPr/>
          <p:nvPr/>
        </p:nvSpPr>
        <p:spPr>
          <a:xfrm>
            <a:off x="809298" y="2007476"/>
            <a:ext cx="2028496" cy="584775"/>
          </a:xfrm>
          <a:prstGeom prst="rect">
            <a:avLst/>
          </a:prstGeom>
        </p:spPr>
        <p:txBody>
          <a:bodyPr wrap="square">
            <a:spAutoFit/>
          </a:bodyPr>
          <a:lstStyle/>
          <a:p>
            <a:r>
              <a:rPr lang="en-US" sz="3200" b="1" u="sng" dirty="0">
                <a:latin typeface="Bradley Hand ITC" pitchFamily="66" charset="0"/>
              </a:rPr>
              <a:t>Bi-gram</a:t>
            </a:r>
          </a:p>
        </p:txBody>
      </p:sp>
      <p:sp>
        <p:nvSpPr>
          <p:cNvPr id="4" name="Rectangle 3"/>
          <p:cNvSpPr/>
          <p:nvPr/>
        </p:nvSpPr>
        <p:spPr>
          <a:xfrm>
            <a:off x="2291255" y="1051033"/>
            <a:ext cx="6516414" cy="923330"/>
          </a:xfrm>
          <a:prstGeom prst="rect">
            <a:avLst/>
          </a:prstGeom>
        </p:spPr>
        <p:txBody>
          <a:bodyPr wrap="square">
            <a:spAutoFit/>
          </a:bodyPr>
          <a:lstStyle/>
          <a:p>
            <a:r>
              <a:rPr lang="en-US" dirty="0">
                <a:latin typeface="Bookman Old Style" pitchFamily="18" charset="0"/>
              </a:rPr>
              <a:t>~ An N-gram model is built by counting how often word sequences occur in corpus text and then estimating the probabilities.</a:t>
            </a:r>
          </a:p>
        </p:txBody>
      </p:sp>
      <p:sp>
        <p:nvSpPr>
          <p:cNvPr id="5" name="Rectangle 4"/>
          <p:cNvSpPr/>
          <p:nvPr/>
        </p:nvSpPr>
        <p:spPr>
          <a:xfrm>
            <a:off x="157656" y="2522483"/>
            <a:ext cx="5549462" cy="369332"/>
          </a:xfrm>
          <a:prstGeom prst="rect">
            <a:avLst/>
          </a:prstGeom>
        </p:spPr>
        <p:txBody>
          <a:bodyPr wrap="square">
            <a:spAutoFit/>
          </a:bodyPr>
          <a:lstStyle/>
          <a:p>
            <a:r>
              <a:rPr lang="en-US" dirty="0">
                <a:latin typeface="Bookman Old Style" pitchFamily="18" charset="0"/>
              </a:rPr>
              <a:t>~ Bigram is a two-word sequence of words.</a:t>
            </a:r>
          </a:p>
        </p:txBody>
      </p:sp>
      <p:sp>
        <p:nvSpPr>
          <p:cNvPr id="6" name="Rectangle 5"/>
          <p:cNvSpPr/>
          <p:nvPr/>
        </p:nvSpPr>
        <p:spPr>
          <a:xfrm flipH="1">
            <a:off x="7378258" y="1975946"/>
            <a:ext cx="1954928" cy="584775"/>
          </a:xfrm>
          <a:prstGeom prst="rect">
            <a:avLst/>
          </a:prstGeom>
        </p:spPr>
        <p:txBody>
          <a:bodyPr wrap="square">
            <a:spAutoFit/>
          </a:bodyPr>
          <a:lstStyle/>
          <a:p>
            <a:r>
              <a:rPr lang="en-US" sz="3200" b="1" u="sng" dirty="0">
                <a:latin typeface="Bradley Hand ITC" pitchFamily="66" charset="0"/>
              </a:rPr>
              <a:t>Tri-gram</a:t>
            </a:r>
          </a:p>
        </p:txBody>
      </p:sp>
      <p:sp>
        <p:nvSpPr>
          <p:cNvPr id="10" name="Rectangle 9"/>
          <p:cNvSpPr/>
          <p:nvPr/>
        </p:nvSpPr>
        <p:spPr>
          <a:xfrm>
            <a:off x="6747641" y="2501462"/>
            <a:ext cx="5160580" cy="646331"/>
          </a:xfrm>
          <a:prstGeom prst="rect">
            <a:avLst/>
          </a:prstGeom>
        </p:spPr>
        <p:txBody>
          <a:bodyPr wrap="square">
            <a:spAutoFit/>
          </a:bodyPr>
          <a:lstStyle/>
          <a:p>
            <a:r>
              <a:rPr lang="en-US" dirty="0">
                <a:latin typeface="Bookman Old Style" pitchFamily="18" charset="0"/>
              </a:rPr>
              <a:t>~ Tri-gram is a three-word sequence of words.</a:t>
            </a:r>
          </a:p>
        </p:txBody>
      </p:sp>
      <p:pic>
        <p:nvPicPr>
          <p:cNvPr id="15" name="Picture 14" descr="3.PNG"/>
          <p:cNvPicPr>
            <a:picLocks noChangeAspect="1"/>
          </p:cNvPicPr>
          <p:nvPr/>
        </p:nvPicPr>
        <p:blipFill>
          <a:blip r:embed="rId4"/>
          <a:stretch>
            <a:fillRect/>
          </a:stretch>
        </p:blipFill>
        <p:spPr>
          <a:xfrm>
            <a:off x="199696" y="2942896"/>
            <a:ext cx="3720663" cy="3543499"/>
          </a:xfrm>
          <a:prstGeom prst="rect">
            <a:avLst/>
          </a:prstGeom>
        </p:spPr>
      </p:pic>
      <p:pic>
        <p:nvPicPr>
          <p:cNvPr id="16" name="Picture 15" descr="4.PNG"/>
          <p:cNvPicPr>
            <a:picLocks noChangeAspect="1"/>
          </p:cNvPicPr>
          <p:nvPr/>
        </p:nvPicPr>
        <p:blipFill>
          <a:blip r:embed="rId5"/>
          <a:stretch>
            <a:fillRect/>
          </a:stretch>
        </p:blipFill>
        <p:spPr>
          <a:xfrm>
            <a:off x="6768663" y="3174125"/>
            <a:ext cx="2459420" cy="3363311"/>
          </a:xfrm>
          <a:prstGeom prst="rect">
            <a:avLst/>
          </a:prstGeom>
        </p:spPr>
      </p:pic>
      <p:pic>
        <p:nvPicPr>
          <p:cNvPr id="17" name="Picture 16" descr="download (1).png"/>
          <p:cNvPicPr>
            <a:picLocks noChangeAspect="1"/>
          </p:cNvPicPr>
          <p:nvPr/>
        </p:nvPicPr>
        <p:blipFill>
          <a:blip r:embed="rId6" cstate="print"/>
          <a:stretch>
            <a:fillRect/>
          </a:stretch>
        </p:blipFill>
        <p:spPr>
          <a:xfrm>
            <a:off x="9291144" y="3226677"/>
            <a:ext cx="2764221" cy="3279227"/>
          </a:xfrm>
          <a:prstGeom prst="rect">
            <a:avLst/>
          </a:prstGeom>
        </p:spPr>
      </p:pic>
      <p:pic>
        <p:nvPicPr>
          <p:cNvPr id="18" name="Picture 17" descr="download.png"/>
          <p:cNvPicPr>
            <a:picLocks noChangeAspect="1"/>
          </p:cNvPicPr>
          <p:nvPr/>
        </p:nvPicPr>
        <p:blipFill>
          <a:blip r:embed="rId7" cstate="print"/>
          <a:stretch>
            <a:fillRect/>
          </a:stretch>
        </p:blipFill>
        <p:spPr>
          <a:xfrm>
            <a:off x="4002350" y="3468415"/>
            <a:ext cx="2324878" cy="2932386"/>
          </a:xfrm>
          <a:prstGeom prst="rect">
            <a:avLst/>
          </a:prstGeom>
        </p:spPr>
      </p:pic>
      <p:pic>
        <p:nvPicPr>
          <p:cNvPr id="9" name="Audio 8">
            <a:hlinkClick r:id="" action="ppaction://media"/>
            <a:extLst>
              <a:ext uri="{FF2B5EF4-FFF2-40B4-BE49-F238E27FC236}">
                <a16:creationId xmlns:a16="http://schemas.microsoft.com/office/drawing/2014/main" id="{74FF3ADE-FEF0-4253-95BC-532D9BCBB4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130"/>
    </mc:Choice>
    <mc:Fallback>
      <p:transition spd="slow" advTm="12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6746" y="304800"/>
            <a:ext cx="1944414" cy="461665"/>
          </a:xfrm>
          <a:prstGeom prst="rect">
            <a:avLst/>
          </a:prstGeom>
        </p:spPr>
        <p:txBody>
          <a:bodyPr wrap="square">
            <a:spAutoFit/>
          </a:bodyPr>
          <a:lstStyle/>
          <a:p>
            <a:r>
              <a:rPr lang="en-US" sz="2400" b="1" u="sng" dirty="0">
                <a:latin typeface="Bradley Hand ITC" pitchFamily="66" charset="0"/>
              </a:rPr>
              <a:t>Tokenization</a:t>
            </a:r>
          </a:p>
        </p:txBody>
      </p:sp>
      <p:pic>
        <p:nvPicPr>
          <p:cNvPr id="3" name="Picture 2" descr="10.PNG"/>
          <p:cNvPicPr>
            <a:picLocks noChangeAspect="1"/>
          </p:cNvPicPr>
          <p:nvPr/>
        </p:nvPicPr>
        <p:blipFill>
          <a:blip r:embed="rId4"/>
          <a:stretch>
            <a:fillRect/>
          </a:stretch>
        </p:blipFill>
        <p:spPr>
          <a:xfrm>
            <a:off x="126125" y="1807778"/>
            <a:ext cx="3289738" cy="4340774"/>
          </a:xfrm>
          <a:prstGeom prst="rect">
            <a:avLst/>
          </a:prstGeom>
        </p:spPr>
      </p:pic>
      <p:sp>
        <p:nvSpPr>
          <p:cNvPr id="4" name="Rectangle 3"/>
          <p:cNvSpPr/>
          <p:nvPr/>
        </p:nvSpPr>
        <p:spPr>
          <a:xfrm>
            <a:off x="4519448" y="346841"/>
            <a:ext cx="2764222" cy="461665"/>
          </a:xfrm>
          <a:prstGeom prst="rect">
            <a:avLst/>
          </a:prstGeom>
        </p:spPr>
        <p:txBody>
          <a:bodyPr wrap="square">
            <a:spAutoFit/>
          </a:bodyPr>
          <a:lstStyle/>
          <a:p>
            <a:r>
              <a:rPr lang="en-US" sz="2400" b="1" u="sng" dirty="0">
                <a:latin typeface="Bradley Hand ITC" pitchFamily="66" charset="0"/>
              </a:rPr>
              <a:t>Lemmatization</a:t>
            </a:r>
          </a:p>
        </p:txBody>
      </p:sp>
      <p:sp>
        <p:nvSpPr>
          <p:cNvPr id="5" name="Rectangle 4"/>
          <p:cNvSpPr/>
          <p:nvPr/>
        </p:nvSpPr>
        <p:spPr>
          <a:xfrm>
            <a:off x="199698" y="798786"/>
            <a:ext cx="3636578" cy="861774"/>
          </a:xfrm>
          <a:prstGeom prst="rect">
            <a:avLst/>
          </a:prstGeom>
        </p:spPr>
        <p:txBody>
          <a:bodyPr wrap="square">
            <a:spAutoFit/>
          </a:bodyPr>
          <a:lstStyle/>
          <a:p>
            <a:r>
              <a:rPr lang="en-US" dirty="0"/>
              <a:t>~ </a:t>
            </a:r>
            <a:r>
              <a:rPr lang="en-US" sz="1600" dirty="0">
                <a:latin typeface="Bookman Old Style" pitchFamily="18" charset="0"/>
              </a:rPr>
              <a:t>Tokenization is a way of separating a piece of text into smaller units called tokens.</a:t>
            </a:r>
          </a:p>
        </p:txBody>
      </p:sp>
      <p:sp>
        <p:nvSpPr>
          <p:cNvPr id="6" name="Rectangle 5"/>
          <p:cNvSpPr/>
          <p:nvPr/>
        </p:nvSpPr>
        <p:spPr>
          <a:xfrm>
            <a:off x="3899338" y="725214"/>
            <a:ext cx="3289737" cy="1200329"/>
          </a:xfrm>
          <a:prstGeom prst="rect">
            <a:avLst/>
          </a:prstGeom>
        </p:spPr>
        <p:txBody>
          <a:bodyPr wrap="square">
            <a:spAutoFit/>
          </a:bodyPr>
          <a:lstStyle/>
          <a:p>
            <a:r>
              <a:rPr lang="en-US" sz="2400" dirty="0">
                <a:latin typeface="Bookman Old Style" pitchFamily="18" charset="0"/>
              </a:rPr>
              <a:t>~ </a:t>
            </a:r>
            <a:r>
              <a:rPr lang="en-US" sz="1600" dirty="0">
                <a:latin typeface="Bookman Old Style" pitchFamily="18" charset="0"/>
              </a:rPr>
              <a:t>lemmatization returns an actual word of the language, it is used where it is necessary to get valid words.</a:t>
            </a:r>
          </a:p>
        </p:txBody>
      </p:sp>
      <p:pic>
        <p:nvPicPr>
          <p:cNvPr id="7" name="Picture 6" descr="11.PNG"/>
          <p:cNvPicPr>
            <a:picLocks noChangeAspect="1"/>
          </p:cNvPicPr>
          <p:nvPr/>
        </p:nvPicPr>
        <p:blipFill>
          <a:blip r:embed="rId5"/>
          <a:stretch>
            <a:fillRect/>
          </a:stretch>
        </p:blipFill>
        <p:spPr>
          <a:xfrm>
            <a:off x="3665516" y="2039007"/>
            <a:ext cx="3260801" cy="3678620"/>
          </a:xfrm>
          <a:prstGeom prst="rect">
            <a:avLst/>
          </a:prstGeom>
        </p:spPr>
      </p:pic>
      <p:sp>
        <p:nvSpPr>
          <p:cNvPr id="8" name="Rectangle 7"/>
          <p:cNvSpPr/>
          <p:nvPr/>
        </p:nvSpPr>
        <p:spPr>
          <a:xfrm>
            <a:off x="8092967" y="388882"/>
            <a:ext cx="2291254" cy="461665"/>
          </a:xfrm>
          <a:prstGeom prst="rect">
            <a:avLst/>
          </a:prstGeom>
        </p:spPr>
        <p:txBody>
          <a:bodyPr wrap="square">
            <a:spAutoFit/>
          </a:bodyPr>
          <a:lstStyle/>
          <a:p>
            <a:r>
              <a:rPr lang="en-US" sz="2400" b="1" u="sng" dirty="0">
                <a:latin typeface="Bradley Hand ITC" pitchFamily="66" charset="0"/>
              </a:rPr>
              <a:t>Word Cloud</a:t>
            </a:r>
          </a:p>
        </p:txBody>
      </p:sp>
      <p:sp>
        <p:nvSpPr>
          <p:cNvPr id="9" name="Rectangle 8"/>
          <p:cNvSpPr/>
          <p:nvPr/>
        </p:nvSpPr>
        <p:spPr>
          <a:xfrm>
            <a:off x="7441324" y="830317"/>
            <a:ext cx="3930869" cy="1077218"/>
          </a:xfrm>
          <a:prstGeom prst="rect">
            <a:avLst/>
          </a:prstGeom>
        </p:spPr>
        <p:txBody>
          <a:bodyPr wrap="square">
            <a:spAutoFit/>
          </a:bodyPr>
          <a:lstStyle/>
          <a:p>
            <a:r>
              <a:rPr lang="en-US" dirty="0"/>
              <a:t>~ </a:t>
            </a:r>
            <a:r>
              <a:rPr lang="en-US" sz="1400" dirty="0">
                <a:latin typeface="Bookman Old Style" pitchFamily="18" charset="0"/>
              </a:rPr>
              <a:t>It is a visualization technique for text data wherein each word is </a:t>
            </a:r>
            <a:r>
              <a:rPr lang="en-US" sz="1400" dirty="0" err="1">
                <a:latin typeface="Bookman Old Style" pitchFamily="18" charset="0"/>
              </a:rPr>
              <a:t>picturized</a:t>
            </a:r>
            <a:r>
              <a:rPr lang="en-US" sz="1400" dirty="0">
                <a:latin typeface="Bookman Old Style" pitchFamily="18" charset="0"/>
              </a:rPr>
              <a:t> with its importance in the context or its frequency</a:t>
            </a:r>
            <a:r>
              <a:rPr lang="en-US" dirty="0"/>
              <a:t>.</a:t>
            </a:r>
          </a:p>
        </p:txBody>
      </p:sp>
      <p:pic>
        <p:nvPicPr>
          <p:cNvPr id="10" name="Picture 9" descr="12.PNG"/>
          <p:cNvPicPr>
            <a:picLocks noChangeAspect="1"/>
          </p:cNvPicPr>
          <p:nvPr/>
        </p:nvPicPr>
        <p:blipFill>
          <a:blip r:embed="rId6"/>
          <a:stretch>
            <a:fillRect/>
          </a:stretch>
        </p:blipFill>
        <p:spPr>
          <a:xfrm>
            <a:off x="7157546" y="2007478"/>
            <a:ext cx="2007475" cy="1503766"/>
          </a:xfrm>
          <a:prstGeom prst="rect">
            <a:avLst/>
          </a:prstGeom>
        </p:spPr>
      </p:pic>
      <p:pic>
        <p:nvPicPr>
          <p:cNvPr id="11" name="Picture 10" descr="download (5).png"/>
          <p:cNvPicPr>
            <a:picLocks noChangeAspect="1"/>
          </p:cNvPicPr>
          <p:nvPr/>
        </p:nvPicPr>
        <p:blipFill>
          <a:blip r:embed="rId7"/>
          <a:stretch>
            <a:fillRect/>
          </a:stretch>
        </p:blipFill>
        <p:spPr>
          <a:xfrm>
            <a:off x="9291146" y="1965434"/>
            <a:ext cx="2480441" cy="2459421"/>
          </a:xfrm>
          <a:prstGeom prst="rect">
            <a:avLst/>
          </a:prstGeom>
        </p:spPr>
      </p:pic>
      <p:pic>
        <p:nvPicPr>
          <p:cNvPr id="12" name="Picture 11" descr="download (6).png"/>
          <p:cNvPicPr>
            <a:picLocks noChangeAspect="1"/>
          </p:cNvPicPr>
          <p:nvPr/>
        </p:nvPicPr>
        <p:blipFill>
          <a:blip r:embed="rId8"/>
          <a:stretch>
            <a:fillRect/>
          </a:stretch>
        </p:blipFill>
        <p:spPr>
          <a:xfrm>
            <a:off x="8250622" y="4487917"/>
            <a:ext cx="2659117" cy="1968704"/>
          </a:xfrm>
          <a:prstGeom prst="rect">
            <a:avLst/>
          </a:prstGeom>
        </p:spPr>
      </p:pic>
      <p:pic>
        <p:nvPicPr>
          <p:cNvPr id="14" name="Audio 13">
            <a:hlinkClick r:id="" action="ppaction://media"/>
            <a:extLst>
              <a:ext uri="{FF2B5EF4-FFF2-40B4-BE49-F238E27FC236}">
                <a16:creationId xmlns:a16="http://schemas.microsoft.com/office/drawing/2014/main" id="{415CAC07-B6B2-4E4F-8867-9301ACC1111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884"/>
    </mc:Choice>
    <mc:Fallback>
      <p:transition spd="slow" advTm="2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765" y="147145"/>
            <a:ext cx="3615559" cy="1231106"/>
          </a:xfrm>
          <a:prstGeom prst="rect">
            <a:avLst/>
          </a:prstGeom>
        </p:spPr>
        <p:txBody>
          <a:bodyPr wrap="square">
            <a:spAutoFit/>
          </a:bodyPr>
          <a:lstStyle/>
          <a:p>
            <a:r>
              <a:rPr lang="en-US" sz="2000" b="1" u="sng" dirty="0">
                <a:latin typeface="Bradley Hand ITC" pitchFamily="66" charset="0"/>
              </a:rPr>
              <a:t>Advanced Feature Analysis</a:t>
            </a:r>
          </a:p>
          <a:p>
            <a:endParaRPr lang="en-US" dirty="0"/>
          </a:p>
          <a:p>
            <a:br>
              <a:rPr lang="en-US" dirty="0"/>
            </a:br>
            <a:endParaRPr lang="en-US" dirty="0"/>
          </a:p>
        </p:txBody>
      </p:sp>
      <p:sp>
        <p:nvSpPr>
          <p:cNvPr id="3" name="Rectangle 2"/>
          <p:cNvSpPr/>
          <p:nvPr/>
        </p:nvSpPr>
        <p:spPr>
          <a:xfrm>
            <a:off x="231228" y="557048"/>
            <a:ext cx="5244662" cy="400110"/>
          </a:xfrm>
          <a:prstGeom prst="rect">
            <a:avLst/>
          </a:prstGeom>
        </p:spPr>
        <p:txBody>
          <a:bodyPr wrap="square">
            <a:spAutoFit/>
          </a:bodyPr>
          <a:lstStyle/>
          <a:p>
            <a:r>
              <a:rPr lang="en-US" sz="2000" b="1" u="sng" dirty="0">
                <a:latin typeface="Bradley Hand ITC" pitchFamily="66" charset="0"/>
              </a:rPr>
              <a:t>Adding Sentiment Polarity &amp; </a:t>
            </a:r>
            <a:r>
              <a:rPr lang="en-US" sz="2000" b="1" u="sng" dirty="0" err="1">
                <a:latin typeface="Bradley Hand ITC" pitchFamily="66" charset="0"/>
              </a:rPr>
              <a:t>WordCount</a:t>
            </a:r>
            <a:endParaRPr lang="en-US" sz="2000" u="sng" dirty="0">
              <a:latin typeface="Bradley Hand ITC" pitchFamily="66" charset="0"/>
            </a:endParaRPr>
          </a:p>
        </p:txBody>
      </p:sp>
      <p:pic>
        <p:nvPicPr>
          <p:cNvPr id="4" name="Picture 3" descr="01.PNG"/>
          <p:cNvPicPr>
            <a:picLocks noChangeAspect="1"/>
          </p:cNvPicPr>
          <p:nvPr/>
        </p:nvPicPr>
        <p:blipFill>
          <a:blip r:embed="rId4"/>
          <a:stretch>
            <a:fillRect/>
          </a:stretch>
        </p:blipFill>
        <p:spPr>
          <a:xfrm>
            <a:off x="250482" y="2690649"/>
            <a:ext cx="4657850" cy="3795904"/>
          </a:xfrm>
          <a:prstGeom prst="rect">
            <a:avLst/>
          </a:prstGeom>
        </p:spPr>
      </p:pic>
      <p:sp>
        <p:nvSpPr>
          <p:cNvPr id="6" name="Rectangle 5"/>
          <p:cNvSpPr/>
          <p:nvPr/>
        </p:nvSpPr>
        <p:spPr>
          <a:xfrm>
            <a:off x="199697" y="1040524"/>
            <a:ext cx="5559972" cy="584775"/>
          </a:xfrm>
          <a:prstGeom prst="rect">
            <a:avLst/>
          </a:prstGeom>
        </p:spPr>
        <p:txBody>
          <a:bodyPr wrap="square">
            <a:spAutoFit/>
          </a:bodyPr>
          <a:lstStyle/>
          <a:p>
            <a:r>
              <a:rPr lang="en-US" sz="1600" dirty="0">
                <a:latin typeface="Bookman Old Style" pitchFamily="18" charset="0"/>
              </a:rPr>
              <a:t>~ Sentiment polarity for an element defines the orientation of the expressed sentiment.</a:t>
            </a:r>
          </a:p>
        </p:txBody>
      </p:sp>
      <p:sp>
        <p:nvSpPr>
          <p:cNvPr id="7" name="Rectangle 6"/>
          <p:cNvSpPr/>
          <p:nvPr/>
        </p:nvSpPr>
        <p:spPr>
          <a:xfrm>
            <a:off x="147145" y="1713187"/>
            <a:ext cx="5770179" cy="830997"/>
          </a:xfrm>
          <a:prstGeom prst="rect">
            <a:avLst/>
          </a:prstGeom>
        </p:spPr>
        <p:txBody>
          <a:bodyPr wrap="square">
            <a:spAutoFit/>
          </a:bodyPr>
          <a:lstStyle/>
          <a:p>
            <a:r>
              <a:rPr lang="en-US" sz="1600" dirty="0">
                <a:latin typeface="Bookman Old Style" pitchFamily="18" charset="0"/>
              </a:rPr>
              <a:t>~ For calculating polarity of a text, polarity score of each word of the text, if present in the dictionary, is added to get an 'overall polarity score'.</a:t>
            </a:r>
          </a:p>
        </p:txBody>
      </p:sp>
      <p:sp>
        <p:nvSpPr>
          <p:cNvPr id="8" name="Rectangle 7"/>
          <p:cNvSpPr/>
          <p:nvPr/>
        </p:nvSpPr>
        <p:spPr>
          <a:xfrm>
            <a:off x="6515471" y="294290"/>
            <a:ext cx="4332148" cy="707886"/>
          </a:xfrm>
          <a:prstGeom prst="rect">
            <a:avLst/>
          </a:prstGeom>
        </p:spPr>
        <p:txBody>
          <a:bodyPr wrap="square">
            <a:spAutoFit/>
          </a:bodyPr>
          <a:lstStyle/>
          <a:p>
            <a:r>
              <a:rPr lang="en-US" sz="2000" b="1" u="sng" dirty="0">
                <a:latin typeface="Bradley Hand ITC" pitchFamily="66" charset="0"/>
              </a:rPr>
              <a:t>Length, Polarity &amp; </a:t>
            </a:r>
            <a:r>
              <a:rPr lang="en-US" sz="2000" b="1" u="sng" dirty="0" err="1">
                <a:latin typeface="Bradley Hand ITC" pitchFamily="66" charset="0"/>
              </a:rPr>
              <a:t>WordCount</a:t>
            </a:r>
            <a:r>
              <a:rPr lang="en-US" sz="2000" b="1" u="sng" dirty="0">
                <a:latin typeface="Bradley Hand ITC" pitchFamily="66" charset="0"/>
              </a:rPr>
              <a:t> Distributions</a:t>
            </a:r>
          </a:p>
        </p:txBody>
      </p:sp>
      <p:pic>
        <p:nvPicPr>
          <p:cNvPr id="9" name="Picture 8" descr="2.PNG"/>
          <p:cNvPicPr>
            <a:picLocks noChangeAspect="1"/>
          </p:cNvPicPr>
          <p:nvPr/>
        </p:nvPicPr>
        <p:blipFill>
          <a:blip r:embed="rId5"/>
          <a:stretch>
            <a:fillRect/>
          </a:stretch>
        </p:blipFill>
        <p:spPr>
          <a:xfrm>
            <a:off x="5023947" y="2669627"/>
            <a:ext cx="3699640" cy="630621"/>
          </a:xfrm>
          <a:prstGeom prst="rect">
            <a:avLst/>
          </a:prstGeom>
        </p:spPr>
      </p:pic>
      <p:pic>
        <p:nvPicPr>
          <p:cNvPr id="10" name="Picture 9" descr="download (2).png"/>
          <p:cNvPicPr>
            <a:picLocks noChangeAspect="1"/>
          </p:cNvPicPr>
          <p:nvPr/>
        </p:nvPicPr>
        <p:blipFill>
          <a:blip r:embed="rId6"/>
          <a:stretch>
            <a:fillRect/>
          </a:stretch>
        </p:blipFill>
        <p:spPr>
          <a:xfrm>
            <a:off x="5412826" y="5002925"/>
            <a:ext cx="2585545" cy="1681656"/>
          </a:xfrm>
          <a:prstGeom prst="rect">
            <a:avLst/>
          </a:prstGeom>
        </p:spPr>
      </p:pic>
      <p:pic>
        <p:nvPicPr>
          <p:cNvPr id="12" name="Picture 11" descr="3.PNG"/>
          <p:cNvPicPr>
            <a:picLocks noChangeAspect="1"/>
          </p:cNvPicPr>
          <p:nvPr/>
        </p:nvPicPr>
        <p:blipFill>
          <a:blip r:embed="rId7"/>
          <a:stretch>
            <a:fillRect/>
          </a:stretch>
        </p:blipFill>
        <p:spPr>
          <a:xfrm>
            <a:off x="5034455" y="4188810"/>
            <a:ext cx="3520966" cy="771633"/>
          </a:xfrm>
          <a:prstGeom prst="rect">
            <a:avLst/>
          </a:prstGeom>
        </p:spPr>
      </p:pic>
      <p:pic>
        <p:nvPicPr>
          <p:cNvPr id="13" name="Picture 12" descr="4.PNG"/>
          <p:cNvPicPr>
            <a:picLocks noChangeAspect="1"/>
          </p:cNvPicPr>
          <p:nvPr/>
        </p:nvPicPr>
        <p:blipFill>
          <a:blip r:embed="rId8"/>
          <a:stretch>
            <a:fillRect/>
          </a:stretch>
        </p:blipFill>
        <p:spPr>
          <a:xfrm>
            <a:off x="5087007" y="3431911"/>
            <a:ext cx="3163613" cy="666843"/>
          </a:xfrm>
          <a:prstGeom prst="rect">
            <a:avLst/>
          </a:prstGeom>
        </p:spPr>
      </p:pic>
      <p:pic>
        <p:nvPicPr>
          <p:cNvPr id="14" name="Picture 13" descr="download (3).png"/>
          <p:cNvPicPr>
            <a:picLocks noChangeAspect="1"/>
          </p:cNvPicPr>
          <p:nvPr/>
        </p:nvPicPr>
        <p:blipFill>
          <a:blip r:embed="rId9"/>
          <a:stretch>
            <a:fillRect/>
          </a:stretch>
        </p:blipFill>
        <p:spPr>
          <a:xfrm>
            <a:off x="8902263" y="2564526"/>
            <a:ext cx="2879834" cy="2133599"/>
          </a:xfrm>
          <a:prstGeom prst="rect">
            <a:avLst/>
          </a:prstGeom>
        </p:spPr>
      </p:pic>
      <p:pic>
        <p:nvPicPr>
          <p:cNvPr id="15" name="Picture 14" descr="download (4).png"/>
          <p:cNvPicPr>
            <a:picLocks noChangeAspect="1"/>
          </p:cNvPicPr>
          <p:nvPr/>
        </p:nvPicPr>
        <p:blipFill>
          <a:blip r:embed="rId10"/>
          <a:stretch>
            <a:fillRect/>
          </a:stretch>
        </p:blipFill>
        <p:spPr>
          <a:xfrm>
            <a:off x="8786647" y="4803227"/>
            <a:ext cx="2858815" cy="1881352"/>
          </a:xfrm>
          <a:prstGeom prst="rect">
            <a:avLst/>
          </a:prstGeom>
        </p:spPr>
      </p:pic>
      <p:sp>
        <p:nvSpPr>
          <p:cNvPr id="17" name="Rectangle 16"/>
          <p:cNvSpPr/>
          <p:nvPr/>
        </p:nvSpPr>
        <p:spPr>
          <a:xfrm>
            <a:off x="5707117" y="1008993"/>
            <a:ext cx="6096000" cy="954107"/>
          </a:xfrm>
          <a:prstGeom prst="rect">
            <a:avLst/>
          </a:prstGeom>
        </p:spPr>
        <p:txBody>
          <a:bodyPr wrap="square">
            <a:spAutoFit/>
          </a:bodyPr>
          <a:lstStyle/>
          <a:p>
            <a:r>
              <a:rPr lang="en-US" sz="1400" dirty="0">
                <a:latin typeface="Bookman Old Style" pitchFamily="18" charset="0"/>
              </a:rPr>
              <a:t>~ length distribution plot describes length of the texts as abusive and non abusive.</a:t>
            </a:r>
          </a:p>
          <a:p>
            <a:r>
              <a:rPr lang="en-US" sz="1400" dirty="0">
                <a:latin typeface="Bookman Old Style" pitchFamily="18" charset="0"/>
              </a:rPr>
              <a:t>~ Polarity is float which lies in the range of [-1,1] where 1 means positive statement and -1 means a negative statement.</a:t>
            </a:r>
          </a:p>
        </p:txBody>
      </p:sp>
      <p:pic>
        <p:nvPicPr>
          <p:cNvPr id="18" name="Audio 17">
            <a:hlinkClick r:id="" action="ppaction://media"/>
            <a:extLst>
              <a:ext uri="{FF2B5EF4-FFF2-40B4-BE49-F238E27FC236}">
                <a16:creationId xmlns:a16="http://schemas.microsoft.com/office/drawing/2014/main" id="{B89F5E41-D849-470A-9F02-7AC7614BD53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681"/>
    </mc:Choice>
    <mc:Fallback>
      <p:transition spd="slow" advTm="31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Parc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Parcel</Template>
  <TotalTime>2563</TotalTime>
  <Words>1208</Words>
  <Application>Microsoft Office PowerPoint</Application>
  <PresentationFormat>Widescreen</PresentationFormat>
  <Paragraphs>110</Paragraphs>
  <Slides>17</Slides>
  <Notes>0</Notes>
  <HiddenSlides>0</HiddenSlides>
  <MMClips>17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Bookman Old Style</vt:lpstr>
      <vt:lpstr>Bradley Hand ITC</vt:lpstr>
      <vt:lpstr>Gill Sans MT</vt:lpstr>
      <vt:lpstr>Helvetica Neue</vt:lpstr>
      <vt:lpstr>IBM Plex Sans</vt:lpstr>
      <vt:lpstr>NexusSerif</vt:lpstr>
      <vt:lpstr>Wingdings</vt:lpstr>
      <vt:lpstr>Parcel</vt:lpstr>
      <vt:lpstr>PowerPoint Presentation</vt:lpstr>
      <vt:lpstr>ABUSIVE EMAIL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ABUSIVE EMAIL CLASSIFICATION</dc:title>
  <dc:creator>nida nihad</dc:creator>
  <cp:lastModifiedBy>nida nihad</cp:lastModifiedBy>
  <cp:revision>112</cp:revision>
  <dcterms:created xsi:type="dcterms:W3CDTF">2021-09-22T11:45:05Z</dcterms:created>
  <dcterms:modified xsi:type="dcterms:W3CDTF">2021-10-16T18:08:32Z</dcterms:modified>
</cp:coreProperties>
</file>